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81"/>
  </p:notesMasterIdLst>
  <p:sldIdLst>
    <p:sldId id="261"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300" r:id="rId41"/>
    <p:sldId id="301" r:id="rId42"/>
    <p:sldId id="302" r:id="rId43"/>
    <p:sldId id="303" r:id="rId44"/>
    <p:sldId id="304" r:id="rId45"/>
    <p:sldId id="305" r:id="rId46"/>
    <p:sldId id="306" r:id="rId47"/>
    <p:sldId id="307" r:id="rId48"/>
    <p:sldId id="308" r:id="rId49"/>
    <p:sldId id="309" r:id="rId50"/>
    <p:sldId id="310" r:id="rId51"/>
    <p:sldId id="311" r:id="rId52"/>
    <p:sldId id="312" r:id="rId53"/>
    <p:sldId id="313" r:id="rId54"/>
    <p:sldId id="314" r:id="rId55"/>
    <p:sldId id="315" r:id="rId56"/>
    <p:sldId id="316" r:id="rId57"/>
    <p:sldId id="317" r:id="rId58"/>
    <p:sldId id="318" r:id="rId59"/>
    <p:sldId id="319" r:id="rId60"/>
    <p:sldId id="320" r:id="rId61"/>
    <p:sldId id="321" r:id="rId62"/>
    <p:sldId id="322" r:id="rId63"/>
    <p:sldId id="323" r:id="rId64"/>
    <p:sldId id="324" r:id="rId65"/>
    <p:sldId id="325" r:id="rId66"/>
    <p:sldId id="326" r:id="rId67"/>
    <p:sldId id="327" r:id="rId68"/>
    <p:sldId id="328" r:id="rId69"/>
    <p:sldId id="329" r:id="rId70"/>
    <p:sldId id="330" r:id="rId71"/>
    <p:sldId id="331" r:id="rId72"/>
    <p:sldId id="332" r:id="rId73"/>
    <p:sldId id="333" r:id="rId74"/>
    <p:sldId id="334" r:id="rId75"/>
    <p:sldId id="335" r:id="rId76"/>
    <p:sldId id="336" r:id="rId77"/>
    <p:sldId id="337" r:id="rId78"/>
    <p:sldId id="338" r:id="rId79"/>
    <p:sldId id="339" r:id="rId8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autoAdjust="0"/>
  </p:normalViewPr>
  <p:slideViewPr>
    <p:cSldViewPr snapToGrid="0">
      <p:cViewPr varScale="1">
        <p:scale>
          <a:sx n="74" d="100"/>
          <a:sy n="74" d="100"/>
        </p:scale>
        <p:origin x="-570" y="-90"/>
      </p:cViewPr>
      <p:guideLst>
        <p:guide orient="horz" pos="2160"/>
        <p:guide pos="3840"/>
      </p:guideLst>
    </p:cSldViewPr>
  </p:slideViewPr>
  <p:outlineViewPr>
    <p:cViewPr>
      <p:scale>
        <a:sx n="33" d="100"/>
        <a:sy n="33" d="100"/>
      </p:scale>
      <p:origin x="48" y="327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46E1C8-5618-4F03-B115-A7CCBBC96863}" type="datetimeFigureOut">
              <a:rPr lang="en-US" smtClean="0"/>
              <a:t>12/4/2020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55ECFA-EB91-4B11-94C0-BD7478E77946}" type="slidenum">
              <a:rPr lang="en-US" smtClean="0"/>
              <a:t>‹#›</a:t>
            </a:fld>
            <a:endParaRPr lang="en-US"/>
          </a:p>
        </p:txBody>
      </p:sp>
    </p:spTree>
    <p:extLst>
      <p:ext uri="{BB962C8B-B14F-4D97-AF65-F5344CB8AC3E}">
        <p14:creationId xmlns:p14="http://schemas.microsoft.com/office/powerpoint/2010/main" val="2202468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F4E8D54-0ABB-4D74-8A1B-C5503A98AD2F}" type="slidenum">
              <a:rPr lang="en-US" altLang="en-US" smtClean="0">
                <a:latin typeface="Tahoma" panose="020B0604030504040204" pitchFamily="34" charset="0"/>
              </a:rPr>
              <a:pPr>
                <a:spcBef>
                  <a:spcPct val="0"/>
                </a:spcBef>
              </a:pPr>
              <a:t>19</a:t>
            </a:fld>
            <a:endParaRPr lang="en-US" altLang="en-US" smtClean="0">
              <a:latin typeface="Tahoma" panose="020B0604030504040204" pitchFamily="34" charset="0"/>
            </a:endParaRPr>
          </a:p>
        </p:txBody>
      </p:sp>
    </p:spTree>
    <p:extLst>
      <p:ext uri="{BB962C8B-B14F-4D97-AF65-F5344CB8AC3E}">
        <p14:creationId xmlns:p14="http://schemas.microsoft.com/office/powerpoint/2010/main" val="29654488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12/4/2020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12/4/2020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53792" y="218940"/>
            <a:ext cx="10625069" cy="953037"/>
          </a:xfrm>
        </p:spPr>
        <p:txBody>
          <a:bodyPr>
            <a:noAutofit/>
          </a:bodyPr>
          <a:lstStyle/>
          <a:p>
            <a:pPr algn="l" eaLnBrk="1" hangingPunct="1">
              <a:defRPr/>
            </a:pPr>
            <a:r>
              <a:rPr lang="en-US" sz="3200" b="1" dirty="0">
                <a:latin typeface="Times New Roman" pitchFamily="18" charset="0"/>
                <a:cs typeface="Times New Roman" pitchFamily="18" charset="0"/>
              </a:rPr>
              <a:t>THE CONCEPT OF WELFARE   IN ISLAM</a:t>
            </a:r>
            <a:r>
              <a:rPr lang="en-US" sz="5400" dirty="0" smtClean="0">
                <a:latin typeface="Times New Roman" pitchFamily="18" charset="0"/>
                <a:cs typeface="Times New Roman" pitchFamily="18" charset="0"/>
              </a:rPr>
              <a:t> </a:t>
            </a:r>
          </a:p>
        </p:txBody>
      </p:sp>
      <p:sp>
        <p:nvSpPr>
          <p:cNvPr id="2051" name="Rectangle 3"/>
          <p:cNvSpPr>
            <a:spLocks noGrp="1" noChangeArrowheads="1"/>
          </p:cNvSpPr>
          <p:nvPr>
            <p:ph type="subTitle" idx="1"/>
          </p:nvPr>
        </p:nvSpPr>
        <p:spPr>
          <a:xfrm>
            <a:off x="515155" y="1236372"/>
            <a:ext cx="11114468" cy="5164428"/>
          </a:xfrm>
        </p:spPr>
        <p:txBody>
          <a:bodyPr>
            <a:normAutofit/>
          </a:bodyPr>
          <a:lstStyle/>
          <a:p>
            <a:pPr algn="l" eaLnBrk="1" hangingPunct="1">
              <a:defRPr/>
            </a:pPr>
            <a:r>
              <a:rPr lang="en-US" sz="4800" b="1" cap="none" dirty="0">
                <a:latin typeface="Times New Roman" panose="02020603050405020304" pitchFamily="18" charset="0"/>
                <a:cs typeface="Times New Roman" panose="02020603050405020304" pitchFamily="18" charset="0"/>
              </a:rPr>
              <a:t>T</a:t>
            </a:r>
            <a:r>
              <a:rPr lang="en-US" sz="4800" b="1" cap="none" dirty="0" smtClean="0">
                <a:latin typeface="Times New Roman" panose="02020603050405020304" pitchFamily="18" charset="0"/>
                <a:cs typeface="Times New Roman" panose="02020603050405020304" pitchFamily="18" charset="0"/>
              </a:rPr>
              <a:t>he last divine book, the holy </a:t>
            </a:r>
            <a:r>
              <a:rPr lang="en-US" sz="4800" b="1" cap="none" dirty="0">
                <a:latin typeface="Times New Roman" panose="02020603050405020304" pitchFamily="18" charset="0"/>
                <a:cs typeface="Times New Roman" panose="02020603050405020304" pitchFamily="18" charset="0"/>
              </a:rPr>
              <a:t>Q</a:t>
            </a:r>
            <a:r>
              <a:rPr lang="en-US" sz="4800" b="1" cap="none" dirty="0" smtClean="0">
                <a:latin typeface="Times New Roman" panose="02020603050405020304" pitchFamily="18" charset="0"/>
                <a:cs typeface="Times New Roman" panose="02020603050405020304" pitchFamily="18" charset="0"/>
              </a:rPr>
              <a:t>uran,</a:t>
            </a:r>
          </a:p>
          <a:p>
            <a:pPr algn="l" eaLnBrk="1" hangingPunct="1">
              <a:defRPr/>
            </a:pPr>
            <a:r>
              <a:rPr lang="en-US" sz="4800" b="1" cap="none" dirty="0" smtClean="0">
                <a:latin typeface="Times New Roman" panose="02020603050405020304" pitchFamily="18" charset="0"/>
                <a:cs typeface="Times New Roman" panose="02020603050405020304" pitchFamily="18" charset="0"/>
              </a:rPr>
              <a:t> which according to our belief contains the words of </a:t>
            </a:r>
            <a:r>
              <a:rPr lang="en-US" sz="4800" b="1" cap="none" dirty="0">
                <a:latin typeface="Times New Roman" panose="02020603050405020304" pitchFamily="18" charset="0"/>
                <a:cs typeface="Times New Roman" panose="02020603050405020304" pitchFamily="18" charset="0"/>
              </a:rPr>
              <a:t>A</a:t>
            </a:r>
            <a:r>
              <a:rPr lang="en-US" sz="4800" b="1" cap="none" dirty="0" smtClean="0">
                <a:latin typeface="Times New Roman" panose="02020603050405020304" pitchFamily="18" charset="0"/>
                <a:cs typeface="Times New Roman" panose="02020603050405020304" pitchFamily="18" charset="0"/>
              </a:rPr>
              <a:t>llah, has called </a:t>
            </a:r>
            <a:r>
              <a:rPr lang="en-US" sz="4800" b="1" cap="none" dirty="0">
                <a:latin typeface="Times New Roman" panose="02020603050405020304" pitchFamily="18" charset="0"/>
                <a:cs typeface="Times New Roman" panose="02020603050405020304" pitchFamily="18" charset="0"/>
              </a:rPr>
              <a:t>I</a:t>
            </a:r>
            <a:r>
              <a:rPr lang="en-US" sz="4800" b="1" cap="none" dirty="0" smtClean="0">
                <a:latin typeface="Times New Roman" panose="02020603050405020304" pitchFamily="18" charset="0"/>
                <a:cs typeface="Times New Roman" panose="02020603050405020304" pitchFamily="18" charset="0"/>
              </a:rPr>
              <a:t>slam a complete way of life, and has chosen </a:t>
            </a:r>
            <a:r>
              <a:rPr lang="en-US" sz="4800" b="1" cap="none" dirty="0">
                <a:latin typeface="Times New Roman" panose="02020603050405020304" pitchFamily="18" charset="0"/>
                <a:cs typeface="Times New Roman" panose="02020603050405020304" pitchFamily="18" charset="0"/>
              </a:rPr>
              <a:t>I</a:t>
            </a:r>
            <a:r>
              <a:rPr lang="en-US" sz="4800" b="1" cap="none" dirty="0" smtClean="0">
                <a:latin typeface="Times New Roman" panose="02020603050405020304" pitchFamily="18" charset="0"/>
                <a:cs typeface="Times New Roman" panose="02020603050405020304" pitchFamily="18" charset="0"/>
              </a:rPr>
              <a:t>slam as a way of life for all human beings (al-</a:t>
            </a:r>
            <a:r>
              <a:rPr lang="en-US" sz="4800" b="1" cap="none" dirty="0">
                <a:latin typeface="Times New Roman" panose="02020603050405020304" pitchFamily="18" charset="0"/>
                <a:cs typeface="Times New Roman" panose="02020603050405020304" pitchFamily="18" charset="0"/>
              </a:rPr>
              <a:t>Q</a:t>
            </a:r>
            <a:r>
              <a:rPr lang="en-US" sz="4800" b="1" cap="none" dirty="0" smtClean="0">
                <a:latin typeface="Times New Roman" panose="02020603050405020304" pitchFamily="18" charset="0"/>
                <a:cs typeface="Times New Roman" panose="02020603050405020304" pitchFamily="18" charset="0"/>
              </a:rPr>
              <a:t>uran, 5:3</a:t>
            </a:r>
            <a:r>
              <a:rPr lang="en-US" sz="2400" b="1" cap="none" dirty="0" smtClean="0">
                <a:latin typeface="Times New Roman" pitchFamily="18" charset="0"/>
                <a:cs typeface="Times New Roman" pitchFamily="18" charset="0"/>
              </a:rPr>
              <a:t>). </a:t>
            </a:r>
          </a:p>
        </p:txBody>
      </p:sp>
    </p:spTree>
    <p:extLst>
      <p:ext uri="{BB962C8B-B14F-4D97-AF65-F5344CB8AC3E}">
        <p14:creationId xmlns:p14="http://schemas.microsoft.com/office/powerpoint/2010/main" val="32539847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685801" y="218942"/>
            <a:ext cx="10131425" cy="1159097"/>
          </a:xfrm>
        </p:spPr>
        <p:txBody>
          <a:bodyPr>
            <a:normAutofit/>
          </a:bodyPr>
          <a:lstStyle/>
          <a:p>
            <a:pPr eaLnBrk="1" hangingPunct="1">
              <a:defRPr/>
            </a:pPr>
            <a:r>
              <a:rPr lang="en-US" b="1" dirty="0">
                <a:latin typeface="Times New Roman" pitchFamily="18" charset="0"/>
                <a:cs typeface="Times New Roman" pitchFamily="18" charset="0"/>
              </a:rPr>
              <a:t>ISLAMIC PHILOSOPHY OF WELFARE</a:t>
            </a:r>
          </a:p>
        </p:txBody>
      </p:sp>
      <p:sp>
        <p:nvSpPr>
          <p:cNvPr id="84995" name="Rectangle 3"/>
          <p:cNvSpPr>
            <a:spLocks noGrp="1" noChangeArrowheads="1"/>
          </p:cNvSpPr>
          <p:nvPr>
            <p:ph type="body" idx="1"/>
          </p:nvPr>
        </p:nvSpPr>
        <p:spPr>
          <a:xfrm>
            <a:off x="296215" y="1481070"/>
            <a:ext cx="11372044" cy="4932609"/>
          </a:xfrm>
        </p:spPr>
        <p:txBody>
          <a:bodyPr>
            <a:noAutofit/>
          </a:bodyPr>
          <a:lstStyle/>
          <a:p>
            <a:pPr eaLnBrk="1" hangingPunct="1">
              <a:defRPr/>
            </a:pPr>
            <a:r>
              <a:rPr lang="en-US" sz="4000" b="1" dirty="0" smtClean="0">
                <a:latin typeface="Times New Roman" pitchFamily="18" charset="0"/>
                <a:cs typeface="Times New Roman" pitchFamily="18" charset="0"/>
              </a:rPr>
              <a:t>The basic philosophy of Islamic welfare system is that the Islamic state is not only to provide charity and basic needs to the citizens but a system, which removes all hindrances in the development of personality. Hence, in an Islamic state the ultimate aim is to attain </a:t>
            </a:r>
            <a:r>
              <a:rPr lang="en-US" sz="4000" b="1" i="1" dirty="0" err="1" smtClean="0">
                <a:latin typeface="Times New Roman" pitchFamily="18" charset="0"/>
                <a:cs typeface="Times New Roman" pitchFamily="18" charset="0"/>
              </a:rPr>
              <a:t>Saadah</a:t>
            </a:r>
            <a:r>
              <a:rPr lang="en-US" sz="4000" b="1" dirty="0" smtClean="0">
                <a:latin typeface="Times New Roman" pitchFamily="18" charset="0"/>
                <a:cs typeface="Times New Roman" pitchFamily="18" charset="0"/>
              </a:rPr>
              <a:t> blessings of Allah, the Great, -a man’s best self and the attainment of perfection. </a:t>
            </a:r>
          </a:p>
        </p:txBody>
      </p:sp>
    </p:spTree>
    <p:extLst>
      <p:ext uri="{BB962C8B-B14F-4D97-AF65-F5344CB8AC3E}">
        <p14:creationId xmlns:p14="http://schemas.microsoft.com/office/powerpoint/2010/main" val="31906132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defRPr/>
            </a:pPr>
            <a:r>
              <a:rPr lang="en-US" dirty="0" smtClean="0">
                <a:latin typeface="Times New Roman" pitchFamily="18" charset="0"/>
                <a:cs typeface="Times New Roman" pitchFamily="18" charset="0"/>
              </a:rPr>
              <a:t>A-</a:t>
            </a:r>
            <a:r>
              <a:rPr lang="en-US" dirty="0" err="1" smtClean="0">
                <a:latin typeface="Times New Roman" pitchFamily="18" charset="0"/>
                <a:cs typeface="Times New Roman" pitchFamily="18" charset="0"/>
              </a:rPr>
              <a:t>Ghazali</a:t>
            </a:r>
            <a:r>
              <a:rPr lang="en-US" dirty="0" smtClean="0">
                <a:latin typeface="Times New Roman" pitchFamily="18" charset="0"/>
                <a:cs typeface="Times New Roman" pitchFamily="18" charset="0"/>
              </a:rPr>
              <a:t> and Islamic Welfare</a:t>
            </a:r>
          </a:p>
        </p:txBody>
      </p:sp>
      <p:sp>
        <p:nvSpPr>
          <p:cNvPr id="86019" name="Rectangle 3"/>
          <p:cNvSpPr>
            <a:spLocks noGrp="1" noChangeArrowheads="1"/>
          </p:cNvSpPr>
          <p:nvPr>
            <p:ph type="body" idx="1"/>
          </p:nvPr>
        </p:nvSpPr>
        <p:spPr>
          <a:xfrm>
            <a:off x="347731" y="2142067"/>
            <a:ext cx="11552348" cy="4348885"/>
          </a:xfrm>
        </p:spPr>
        <p:txBody>
          <a:bodyPr>
            <a:noAutofit/>
          </a:bodyPr>
          <a:lstStyle/>
          <a:p>
            <a:pPr eaLnBrk="1" hangingPunct="1">
              <a:defRPr/>
            </a:pPr>
            <a:r>
              <a:rPr lang="en-US" sz="3600" b="1" dirty="0" smtClean="0">
                <a:latin typeface="Times New Roman" pitchFamily="18" charset="0"/>
                <a:cs typeface="Times New Roman" pitchFamily="18" charset="0"/>
              </a:rPr>
              <a:t>Al-</a:t>
            </a:r>
            <a:r>
              <a:rPr lang="en-US" sz="3600" b="1" dirty="0" err="1" smtClean="0">
                <a:latin typeface="Times New Roman" pitchFamily="18" charset="0"/>
                <a:cs typeface="Times New Roman" pitchFamily="18" charset="0"/>
              </a:rPr>
              <a:t>Ghazali</a:t>
            </a:r>
            <a:r>
              <a:rPr lang="en-US" sz="3600" b="1" dirty="0" smtClean="0">
                <a:latin typeface="Times New Roman" pitchFamily="18" charset="0"/>
                <a:cs typeface="Times New Roman" pitchFamily="18" charset="0"/>
              </a:rPr>
              <a:t> has defined the objectives of the Islamic politico-Legal system as the promotion of public welfare, and according to him public welfare refers to safeguarding faith, intellect, life, property and prosperity</a:t>
            </a:r>
            <a:r>
              <a:rPr lang="en-US" sz="3600" b="1" dirty="0" smtClean="0">
                <a:latin typeface="Times New Roman" pitchFamily="18" charset="0"/>
                <a:cs typeface="Times New Roman" pitchFamily="18" charset="0"/>
                <a:hlinkClick r:id="" action="ppaction://noaction"/>
              </a:rPr>
              <a:t>[1]</a:t>
            </a:r>
            <a:r>
              <a:rPr lang="en-US" sz="3600" b="1" dirty="0" smtClean="0">
                <a:latin typeface="Times New Roman" pitchFamily="18" charset="0"/>
                <a:cs typeface="Times New Roman" pitchFamily="18" charset="0"/>
              </a:rPr>
              <a:t>. </a:t>
            </a:r>
            <a:br>
              <a:rPr lang="en-US" sz="3600" b="1" dirty="0" smtClean="0">
                <a:latin typeface="Times New Roman" pitchFamily="18" charset="0"/>
                <a:cs typeface="Times New Roman" pitchFamily="18" charset="0"/>
              </a:rPr>
            </a:br>
            <a:endParaRPr lang="en-US" sz="3600" b="1" dirty="0" smtClean="0">
              <a:latin typeface="Times New Roman" pitchFamily="18" charset="0"/>
              <a:cs typeface="Times New Roman" pitchFamily="18" charset="0"/>
            </a:endParaRPr>
          </a:p>
          <a:p>
            <a:pPr eaLnBrk="1" hangingPunct="1">
              <a:defRPr/>
            </a:pPr>
            <a:r>
              <a:rPr lang="en-US" sz="3600" b="1" dirty="0">
                <a:latin typeface="Times New Roman" pitchFamily="18" charset="0"/>
                <a:cs typeface="Times New Roman" pitchFamily="18" charset="0"/>
                <a:hlinkClick r:id="" action="ppaction://noaction"/>
              </a:rPr>
              <a:t>[1]</a:t>
            </a:r>
            <a:r>
              <a:rPr lang="en-US" sz="3600" b="1" dirty="0">
                <a:latin typeface="Times New Roman" pitchFamily="18" charset="0"/>
                <a:cs typeface="Times New Roman" pitchFamily="18" charset="0"/>
              </a:rPr>
              <a:t> </a:t>
            </a:r>
            <a:r>
              <a:rPr lang="en-US" sz="2800" b="1" dirty="0">
                <a:latin typeface="Times New Roman" pitchFamily="18" charset="0"/>
                <a:cs typeface="Times New Roman" pitchFamily="18" charset="0"/>
              </a:rPr>
              <a:t>Abdul </a:t>
            </a:r>
            <a:r>
              <a:rPr lang="en-US" sz="2800" b="1" dirty="0" err="1">
                <a:latin typeface="Times New Roman" pitchFamily="18" charset="0"/>
                <a:cs typeface="Times New Roman" pitchFamily="18" charset="0"/>
              </a:rPr>
              <a:t>Hamid</a:t>
            </a:r>
            <a:r>
              <a:rPr lang="en-US" sz="2800" b="1" dirty="0">
                <a:latin typeface="Times New Roman" pitchFamily="18" charset="0"/>
                <a:cs typeface="Times New Roman" pitchFamily="18" charset="0"/>
              </a:rPr>
              <a:t> Al-</a:t>
            </a:r>
            <a:r>
              <a:rPr lang="en-US" sz="2800" b="1" dirty="0" err="1">
                <a:latin typeface="Times New Roman" pitchFamily="18" charset="0"/>
                <a:cs typeface="Times New Roman" pitchFamily="18" charset="0"/>
              </a:rPr>
              <a:t>Ghazali</a:t>
            </a:r>
            <a:r>
              <a:rPr lang="en-US" sz="2800" b="1" dirty="0">
                <a:latin typeface="Times New Roman" pitchFamily="18" charset="0"/>
                <a:cs typeface="Times New Roman" pitchFamily="18" charset="0"/>
              </a:rPr>
              <a:t>, </a:t>
            </a:r>
            <a:r>
              <a:rPr lang="en-US" sz="2800" b="1" i="1" dirty="0">
                <a:latin typeface="Times New Roman" pitchFamily="18" charset="0"/>
                <a:cs typeface="Times New Roman" pitchFamily="18" charset="0"/>
              </a:rPr>
              <a:t>Al-</a:t>
            </a:r>
            <a:r>
              <a:rPr lang="en-US" sz="2800" b="1" i="1" dirty="0" err="1">
                <a:latin typeface="Times New Roman" pitchFamily="18" charset="0"/>
                <a:cs typeface="Times New Roman" pitchFamily="18" charset="0"/>
              </a:rPr>
              <a:t>Musatafa</a:t>
            </a:r>
            <a:r>
              <a:rPr lang="en-US" sz="2800" b="1" i="1" dirty="0">
                <a:latin typeface="Times New Roman" pitchFamily="18" charset="0"/>
                <a:cs typeface="Times New Roman" pitchFamily="18" charset="0"/>
              </a:rPr>
              <a:t> Vol.-I.. </a:t>
            </a:r>
            <a:r>
              <a:rPr lang="en-US" sz="2800" b="1" dirty="0">
                <a:latin typeface="Times New Roman" pitchFamily="18" charset="0"/>
                <a:cs typeface="Times New Roman" pitchFamily="18" charset="0"/>
              </a:rPr>
              <a:t>Al-</a:t>
            </a:r>
            <a:r>
              <a:rPr lang="en-US" sz="2800" b="1" dirty="0" err="1">
                <a:latin typeface="Times New Roman" pitchFamily="18" charset="0"/>
                <a:cs typeface="Times New Roman" pitchFamily="18" charset="0"/>
              </a:rPr>
              <a:t>Maktaba</a:t>
            </a:r>
            <a:r>
              <a:rPr lang="en-US" sz="2800" b="1" dirty="0">
                <a:latin typeface="Times New Roman" pitchFamily="18" charset="0"/>
                <a:cs typeface="Times New Roman" pitchFamily="18" charset="0"/>
              </a:rPr>
              <a:t> Al-</a:t>
            </a:r>
            <a:r>
              <a:rPr lang="en-US" sz="2800" b="1" dirty="0" err="1">
                <a:latin typeface="Times New Roman" pitchFamily="18" charset="0"/>
                <a:cs typeface="Times New Roman" pitchFamily="18" charset="0"/>
              </a:rPr>
              <a:t>Tajiran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Kurba</a:t>
            </a:r>
            <a:r>
              <a:rPr lang="en-US" sz="2800" b="1" dirty="0">
                <a:latin typeface="Times New Roman" pitchFamily="18" charset="0"/>
                <a:cs typeface="Times New Roman" pitchFamily="18" charset="0"/>
              </a:rPr>
              <a:t>, Cairo,pp.130-40</a:t>
            </a:r>
          </a:p>
        </p:txBody>
      </p:sp>
    </p:spTree>
    <p:extLst>
      <p:ext uri="{BB962C8B-B14F-4D97-AF65-F5344CB8AC3E}">
        <p14:creationId xmlns:p14="http://schemas.microsoft.com/office/powerpoint/2010/main" val="14944873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eaLnBrk="1" hangingPunct="1">
              <a:defRPr/>
            </a:pPr>
            <a:r>
              <a:rPr lang="en-US" dirty="0" smtClean="0">
                <a:latin typeface="Times New Roman" pitchFamily="18" charset="0"/>
                <a:cs typeface="Times New Roman" pitchFamily="18" charset="0"/>
              </a:rPr>
              <a:t>Al-</a:t>
            </a:r>
            <a:r>
              <a:rPr lang="en-US" dirty="0" err="1" smtClean="0">
                <a:latin typeface="Times New Roman" pitchFamily="18" charset="0"/>
                <a:cs typeface="Times New Roman" pitchFamily="18" charset="0"/>
              </a:rPr>
              <a:t>Qayyem</a:t>
            </a:r>
            <a:r>
              <a:rPr lang="en-US" dirty="0" smtClean="0">
                <a:latin typeface="Times New Roman" pitchFamily="18" charset="0"/>
                <a:cs typeface="Times New Roman" pitchFamily="18" charset="0"/>
              </a:rPr>
              <a:t> and welfare</a:t>
            </a:r>
          </a:p>
        </p:txBody>
      </p:sp>
      <p:sp>
        <p:nvSpPr>
          <p:cNvPr id="87043" name="Rectangle 3"/>
          <p:cNvSpPr>
            <a:spLocks noGrp="1" noChangeArrowheads="1"/>
          </p:cNvSpPr>
          <p:nvPr>
            <p:ph type="body" idx="1"/>
          </p:nvPr>
        </p:nvSpPr>
        <p:spPr>
          <a:xfrm>
            <a:off x="244699" y="2142067"/>
            <a:ext cx="11719774" cy="4323127"/>
          </a:xfrm>
        </p:spPr>
        <p:txBody>
          <a:bodyPr>
            <a:noAutofit/>
          </a:bodyPr>
          <a:lstStyle/>
          <a:p>
            <a:pPr eaLnBrk="1" hangingPunct="1">
              <a:defRPr/>
            </a:pPr>
            <a:r>
              <a:rPr lang="en-US" sz="3600" b="1" dirty="0" err="1">
                <a:latin typeface="Times New Roman" pitchFamily="18" charset="0"/>
                <a:cs typeface="Times New Roman" pitchFamily="18" charset="0"/>
              </a:rPr>
              <a:t>Ibn</a:t>
            </a:r>
            <a:r>
              <a:rPr lang="en-US" sz="3600" b="1" dirty="0">
                <a:latin typeface="Times New Roman" pitchFamily="18" charset="0"/>
                <a:cs typeface="Times New Roman" pitchFamily="18" charset="0"/>
              </a:rPr>
              <a:t>-Al-</a:t>
            </a:r>
            <a:r>
              <a:rPr lang="en-US" sz="3600" b="1" dirty="0" err="1">
                <a:latin typeface="Times New Roman" pitchFamily="18" charset="0"/>
                <a:cs typeface="Times New Roman" pitchFamily="18" charset="0"/>
              </a:rPr>
              <a:t>Qayyem</a:t>
            </a:r>
            <a:r>
              <a:rPr lang="en-US" sz="3600" b="1" dirty="0">
                <a:latin typeface="Times New Roman" pitchFamily="18" charset="0"/>
                <a:cs typeface="Times New Roman" pitchFamily="18" charset="0"/>
              </a:rPr>
              <a:t> emphasizes that the basis of Islamic </a:t>
            </a:r>
            <a:r>
              <a:rPr lang="en-US" sz="3600" b="1" dirty="0" err="1">
                <a:latin typeface="Times New Roman" pitchFamily="18" charset="0"/>
                <a:cs typeface="Times New Roman" pitchFamily="18" charset="0"/>
              </a:rPr>
              <a:t>Sharia</a:t>
            </a:r>
            <a:r>
              <a:rPr lang="en-US" sz="3600" b="1" dirty="0">
                <a:latin typeface="Times New Roman" pitchFamily="18" charset="0"/>
                <a:cs typeface="Times New Roman" pitchFamily="18" charset="0"/>
              </a:rPr>
              <a:t> is wisdom and welfare of the people in this world as well as in the world hereafter. He enumerates the elements of public welfare as complete justice, mercy, welfare and wisdom</a:t>
            </a:r>
            <a:r>
              <a:rPr lang="en-US" sz="3600" b="1" dirty="0">
                <a:latin typeface="Times New Roman" pitchFamily="18" charset="0"/>
                <a:cs typeface="Times New Roman" pitchFamily="18" charset="0"/>
                <a:hlinkClick r:id="" action="ppaction://noaction"/>
              </a:rPr>
              <a:t>[1]</a:t>
            </a:r>
            <a:r>
              <a:rPr lang="en-US" sz="3600" b="1" dirty="0">
                <a:latin typeface="Times New Roman" pitchFamily="18" charset="0"/>
                <a:cs typeface="Times New Roman" pitchFamily="18" charset="0"/>
              </a:rPr>
              <a:t>. Hence in contrast to the welfare system of western democracies, the Islamic welfare state takes care of the spiritual as well as material welfare. </a:t>
            </a:r>
            <a:r>
              <a:rPr lang="en-US" sz="3600" dirty="0"/>
              <a:t/>
            </a:r>
            <a:br>
              <a:rPr lang="en-US" sz="3600" dirty="0"/>
            </a:br>
            <a:r>
              <a:rPr lang="en-US" sz="2000" dirty="0">
                <a:latin typeface="Times New Roman" pitchFamily="18" charset="0"/>
                <a:cs typeface="Times New Roman" pitchFamily="18" charset="0"/>
                <a:hlinkClick r:id="" action="ppaction://noaction"/>
              </a:rPr>
              <a:t>[1]</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Ibn-AlQayyem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Al_jawzzia</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Ilam-ul-Muaqi</a:t>
            </a:r>
            <a:r>
              <a:rPr lang="en-US" sz="2000" dirty="0">
                <a:latin typeface="Times New Roman" pitchFamily="18" charset="0"/>
                <a:cs typeface="Times New Roman" pitchFamily="18" charset="0"/>
              </a:rPr>
              <a:t>  in </a:t>
            </a:r>
            <a:r>
              <a:rPr lang="en-US" sz="2000" dirty="0" err="1">
                <a:latin typeface="Times New Roman" pitchFamily="18" charset="0"/>
                <a:cs typeface="Times New Roman" pitchFamily="18" charset="0"/>
              </a:rPr>
              <a:t>Khurshed</a:t>
            </a:r>
            <a:r>
              <a:rPr lang="en-US" sz="2000" dirty="0">
                <a:latin typeface="Times New Roman" pitchFamily="18" charset="0"/>
                <a:cs typeface="Times New Roman" pitchFamily="18" charset="0"/>
              </a:rPr>
              <a:t> Ahmad (</a:t>
            </a:r>
            <a:r>
              <a:rPr lang="en-US" sz="2000" dirty="0" err="1">
                <a:latin typeface="Times New Roman" pitchFamily="18" charset="0"/>
                <a:cs typeface="Times New Roman" pitchFamily="18" charset="0"/>
              </a:rPr>
              <a:t>ed</a:t>
            </a:r>
            <a:r>
              <a:rPr lang="en-US" sz="2000" dirty="0">
                <a:latin typeface="Times New Roman" pitchFamily="18" charset="0"/>
                <a:cs typeface="Times New Roman" pitchFamily="18" charset="0"/>
              </a:rPr>
              <a:t>), 1990. </a:t>
            </a:r>
            <a:r>
              <a:rPr lang="en-US" sz="2000" i="1" dirty="0">
                <a:latin typeface="Times New Roman" pitchFamily="18" charset="0"/>
                <a:cs typeface="Times New Roman" pitchFamily="18" charset="0"/>
              </a:rPr>
              <a:t>Studies in Islamic Economics</a:t>
            </a:r>
            <a:r>
              <a:rPr lang="en-US" sz="2000" dirty="0">
                <a:latin typeface="Times New Roman" pitchFamily="18" charset="0"/>
                <a:cs typeface="Times New Roman" pitchFamily="18" charset="0"/>
              </a:rPr>
              <a:t>. Islamic Foundation  UK. P.149</a:t>
            </a:r>
          </a:p>
        </p:txBody>
      </p:sp>
    </p:spTree>
    <p:extLst>
      <p:ext uri="{BB962C8B-B14F-4D97-AF65-F5344CB8AC3E}">
        <p14:creationId xmlns:p14="http://schemas.microsoft.com/office/powerpoint/2010/main" val="34286310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body" idx="1"/>
          </p:nvPr>
        </p:nvSpPr>
        <p:spPr>
          <a:xfrm>
            <a:off x="437882" y="533401"/>
            <a:ext cx="11384924" cy="5597525"/>
          </a:xfrm>
        </p:spPr>
        <p:txBody>
          <a:bodyPr>
            <a:noAutofit/>
          </a:bodyPr>
          <a:lstStyle/>
          <a:p>
            <a:pPr eaLnBrk="1" hangingPunct="1">
              <a:lnSpc>
                <a:spcPct val="90000"/>
              </a:lnSpc>
              <a:buFont typeface="Wingdings" panose="05000000000000000000" pitchFamily="2" charset="2"/>
              <a:buNone/>
              <a:defRPr/>
            </a:pPr>
            <a:r>
              <a:rPr lang="en-US" sz="4800" dirty="0" smtClean="0"/>
              <a:t>    </a:t>
            </a:r>
            <a:r>
              <a:rPr lang="en-US" sz="4800" b="1" dirty="0" smtClean="0">
                <a:latin typeface="Times New Roman" pitchFamily="18" charset="0"/>
                <a:cs typeface="Times New Roman" pitchFamily="18" charset="0"/>
              </a:rPr>
              <a:t>Hence, in an Islamic State all the organizations and institutions should reflect the characteristic of merciful blessings and cater for the welfare of all people. Alongside material prosperity the </a:t>
            </a:r>
            <a:r>
              <a:rPr lang="en-US" sz="4800" b="1" dirty="0" err="1" smtClean="0">
                <a:latin typeface="Times New Roman" pitchFamily="18" charset="0"/>
                <a:cs typeface="Times New Roman" pitchFamily="18" charset="0"/>
              </a:rPr>
              <a:t>Quranic</a:t>
            </a:r>
            <a:r>
              <a:rPr lang="en-US" sz="4800" b="1" dirty="0" smtClean="0">
                <a:latin typeface="Times New Roman" pitchFamily="18" charset="0"/>
                <a:cs typeface="Times New Roman" pitchFamily="18" charset="0"/>
              </a:rPr>
              <a:t> commands emphasize the spiritual aspect of humanity, for Islam helps a man both in this world and in the world hereafter .</a:t>
            </a:r>
            <a:endParaRPr lang="en-US" sz="4800" b="1" dirty="0">
              <a:latin typeface="Times New Roman" pitchFamily="18" charset="0"/>
              <a:cs typeface="Times New Roman" pitchFamily="18" charset="0"/>
            </a:endParaRPr>
          </a:p>
        </p:txBody>
      </p:sp>
    </p:spTree>
    <p:extLst>
      <p:ext uri="{BB962C8B-B14F-4D97-AF65-F5344CB8AC3E}">
        <p14:creationId xmlns:p14="http://schemas.microsoft.com/office/powerpoint/2010/main" val="30926259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223493" y="218941"/>
            <a:ext cx="9916732" cy="1152659"/>
          </a:xfrm>
        </p:spPr>
        <p:txBody>
          <a:bodyPr/>
          <a:lstStyle/>
          <a:p>
            <a:pPr algn="l" eaLnBrk="1" hangingPunct="1">
              <a:defRPr/>
            </a:pPr>
            <a:r>
              <a:rPr lang="en-US" dirty="0">
                <a:latin typeface="Times New Roman" pitchFamily="18" charset="0"/>
                <a:cs typeface="Times New Roman" pitchFamily="18" charset="0"/>
              </a:rPr>
              <a:t>The first welfare state</a:t>
            </a:r>
          </a:p>
        </p:txBody>
      </p:sp>
      <p:sp>
        <p:nvSpPr>
          <p:cNvPr id="2051" name="Rectangle 3"/>
          <p:cNvSpPr>
            <a:spLocks noGrp="1" noChangeArrowheads="1"/>
          </p:cNvSpPr>
          <p:nvPr>
            <p:ph type="subTitle" idx="1"/>
          </p:nvPr>
        </p:nvSpPr>
        <p:spPr>
          <a:xfrm>
            <a:off x="296214" y="1600199"/>
            <a:ext cx="11436440" cy="4929389"/>
          </a:xfrm>
        </p:spPr>
        <p:txBody>
          <a:bodyPr>
            <a:noAutofit/>
          </a:bodyPr>
          <a:lstStyle/>
          <a:p>
            <a:pPr algn="l" eaLnBrk="1" hangingPunct="1">
              <a:lnSpc>
                <a:spcPct val="90000"/>
              </a:lnSpc>
              <a:defRPr/>
            </a:pPr>
            <a:r>
              <a:rPr lang="en-US" sz="4800" b="1" cap="none" dirty="0" smtClean="0">
                <a:latin typeface="Times New Roman" pitchFamily="18" charset="0"/>
                <a:cs typeface="Times New Roman" pitchFamily="18" charset="0"/>
              </a:rPr>
              <a:t>when the persecution and atrocities of </a:t>
            </a:r>
            <a:r>
              <a:rPr lang="en-US" sz="4800" b="1" cap="none" dirty="0" err="1">
                <a:latin typeface="Times New Roman" pitchFamily="18" charset="0"/>
                <a:cs typeface="Times New Roman" pitchFamily="18" charset="0"/>
              </a:rPr>
              <a:t>M</a:t>
            </a:r>
            <a:r>
              <a:rPr lang="en-US" sz="4800" b="1" cap="none" dirty="0" err="1" smtClean="0">
                <a:latin typeface="Times New Roman" pitchFamily="18" charset="0"/>
                <a:cs typeface="Times New Roman" pitchFamily="18" charset="0"/>
              </a:rPr>
              <a:t>akkan’s</a:t>
            </a:r>
            <a:r>
              <a:rPr lang="en-US" sz="4800" b="1" cap="none" dirty="0" smtClean="0">
                <a:latin typeface="Times New Roman" pitchFamily="18" charset="0"/>
                <a:cs typeface="Times New Roman" pitchFamily="18" charset="0"/>
              </a:rPr>
              <a:t> increased beyond limits, the holy prophet </a:t>
            </a:r>
            <a:r>
              <a:rPr lang="en-US" sz="4800" b="1" cap="none" dirty="0">
                <a:latin typeface="Times New Roman" pitchFamily="18" charset="0"/>
                <a:cs typeface="Times New Roman" pitchFamily="18" charset="0"/>
              </a:rPr>
              <a:t>M</a:t>
            </a:r>
            <a:r>
              <a:rPr lang="en-US" sz="4800" b="1" cap="none" dirty="0" smtClean="0">
                <a:latin typeface="Times New Roman" pitchFamily="18" charset="0"/>
                <a:cs typeface="Times New Roman" pitchFamily="18" charset="0"/>
              </a:rPr>
              <a:t>uhammad </a:t>
            </a:r>
            <a:r>
              <a:rPr lang="en-US" sz="3200" b="1" cap="none" dirty="0" smtClean="0">
                <a:latin typeface="Times New Roman" pitchFamily="18" charset="0"/>
                <a:cs typeface="Times New Roman" pitchFamily="18" charset="0"/>
              </a:rPr>
              <a:t>(</a:t>
            </a:r>
            <a:r>
              <a:rPr lang="en-US" sz="3200" b="1" cap="none" dirty="0" err="1" smtClean="0">
                <a:latin typeface="Times New Roman" pitchFamily="18" charset="0"/>
                <a:cs typeface="Times New Roman" pitchFamily="18" charset="0"/>
              </a:rPr>
              <a:t>p.b.u.h</a:t>
            </a:r>
            <a:r>
              <a:rPr lang="en-US" sz="3200" b="1" cap="none" dirty="0" smtClean="0">
                <a:latin typeface="Times New Roman" pitchFamily="18" charset="0"/>
                <a:cs typeface="Times New Roman" pitchFamily="18" charset="0"/>
              </a:rPr>
              <a:t>) </a:t>
            </a:r>
            <a:r>
              <a:rPr lang="en-US" sz="4800" b="1" cap="none" dirty="0" smtClean="0">
                <a:latin typeface="Times New Roman" pitchFamily="18" charset="0"/>
                <a:cs typeface="Times New Roman" pitchFamily="18" charset="0"/>
              </a:rPr>
              <a:t>was asked by </a:t>
            </a:r>
            <a:r>
              <a:rPr lang="en-US" sz="4800" b="1" cap="none" dirty="0">
                <a:latin typeface="Times New Roman" pitchFamily="18" charset="0"/>
                <a:cs typeface="Times New Roman" pitchFamily="18" charset="0"/>
              </a:rPr>
              <a:t>A</a:t>
            </a:r>
            <a:r>
              <a:rPr lang="en-US" sz="4800" b="1" cap="none" dirty="0" smtClean="0">
                <a:latin typeface="Times New Roman" pitchFamily="18" charset="0"/>
                <a:cs typeface="Times New Roman" pitchFamily="18" charset="0"/>
              </a:rPr>
              <a:t>llah to migrate to </a:t>
            </a:r>
            <a:r>
              <a:rPr lang="en-US" sz="4800" b="1" cap="none" dirty="0" err="1">
                <a:latin typeface="Times New Roman" pitchFamily="18" charset="0"/>
                <a:cs typeface="Times New Roman" pitchFamily="18" charset="0"/>
              </a:rPr>
              <a:t>M</a:t>
            </a:r>
            <a:r>
              <a:rPr lang="en-US" sz="4800" b="1" cap="none" dirty="0" err="1" smtClean="0">
                <a:latin typeface="Times New Roman" pitchFamily="18" charset="0"/>
                <a:cs typeface="Times New Roman" pitchFamily="18" charset="0"/>
              </a:rPr>
              <a:t>adina</a:t>
            </a:r>
            <a:r>
              <a:rPr lang="en-US" sz="4800" b="1" cap="none" dirty="0" smtClean="0">
                <a:latin typeface="Times New Roman" pitchFamily="18" charset="0"/>
                <a:cs typeface="Times New Roman" pitchFamily="18" charset="0"/>
              </a:rPr>
              <a:t>, in the year 622 ad\ CE after thirteen years of  preaching and calling to the way of  </a:t>
            </a:r>
            <a:r>
              <a:rPr lang="en-US" sz="4800" b="1" cap="none" dirty="0">
                <a:latin typeface="Times New Roman" pitchFamily="18" charset="0"/>
                <a:cs typeface="Times New Roman" pitchFamily="18" charset="0"/>
              </a:rPr>
              <a:t>A</a:t>
            </a:r>
            <a:r>
              <a:rPr lang="en-US" sz="4800" b="1" cap="none" dirty="0" smtClean="0">
                <a:latin typeface="Times New Roman" pitchFamily="18" charset="0"/>
                <a:cs typeface="Times New Roman" pitchFamily="18" charset="0"/>
              </a:rPr>
              <a:t>llah. </a:t>
            </a:r>
          </a:p>
          <a:p>
            <a:pPr algn="l" eaLnBrk="1" hangingPunct="1">
              <a:lnSpc>
                <a:spcPct val="90000"/>
              </a:lnSpc>
              <a:defRPr/>
            </a:pPr>
            <a:r>
              <a:rPr lang="en-US" sz="4800" b="1" cap="none" dirty="0" smtClean="0">
                <a:latin typeface="Times New Roman" pitchFamily="18" charset="0"/>
                <a:cs typeface="Times New Roman" pitchFamily="18" charset="0"/>
              </a:rPr>
              <a:t> </a:t>
            </a:r>
            <a:endParaRPr lang="en-US" sz="4800" b="1" cap="none" dirty="0">
              <a:latin typeface="Times New Roman" pitchFamily="18" charset="0"/>
              <a:cs typeface="Times New Roman" pitchFamily="18" charset="0"/>
            </a:endParaRPr>
          </a:p>
        </p:txBody>
      </p:sp>
    </p:spTree>
    <p:extLst>
      <p:ext uri="{BB962C8B-B14F-4D97-AF65-F5344CB8AC3E}">
        <p14:creationId xmlns:p14="http://schemas.microsoft.com/office/powerpoint/2010/main" val="24518469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type="body" idx="1"/>
          </p:nvPr>
        </p:nvSpPr>
        <p:spPr>
          <a:xfrm>
            <a:off x="334851" y="762000"/>
            <a:ext cx="11603864" cy="5844862"/>
          </a:xfrm>
        </p:spPr>
        <p:txBody>
          <a:bodyPr>
            <a:normAutofit lnSpcReduction="10000"/>
          </a:bodyPr>
          <a:lstStyle/>
          <a:p>
            <a:pPr eaLnBrk="1" hangingPunct="1">
              <a:defRPr/>
            </a:pPr>
            <a:r>
              <a:rPr lang="en-US" sz="5400" b="1" dirty="0">
                <a:latin typeface="Times New Roman" pitchFamily="18" charset="0"/>
                <a:cs typeface="Times New Roman" pitchFamily="18" charset="0"/>
              </a:rPr>
              <a:t>With migration to Madina, a new era of Islamic history started. The Muslim got a practical chance to implement the divine teachings and way of life under the supervision and guidance of the holy prophet Muhammad (pbuh). </a:t>
            </a:r>
          </a:p>
          <a:p>
            <a:pPr eaLnBrk="1" hangingPunct="1">
              <a:defRPr/>
            </a:pPr>
            <a:endParaRPr lang="en-US" sz="4000" dirty="0"/>
          </a:p>
        </p:txBody>
      </p:sp>
    </p:spTree>
    <p:extLst>
      <p:ext uri="{BB962C8B-B14F-4D97-AF65-F5344CB8AC3E}">
        <p14:creationId xmlns:p14="http://schemas.microsoft.com/office/powerpoint/2010/main" val="21640269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347729" y="533401"/>
            <a:ext cx="11578107" cy="6009067"/>
          </a:xfrm>
        </p:spPr>
        <p:txBody>
          <a:bodyPr>
            <a:noAutofit/>
          </a:bodyPr>
          <a:lstStyle/>
          <a:p>
            <a:pPr eaLnBrk="1" hangingPunct="1">
              <a:lnSpc>
                <a:spcPct val="90000"/>
              </a:lnSpc>
              <a:defRPr/>
            </a:pPr>
            <a:r>
              <a:rPr lang="en-US" sz="4800" b="1" dirty="0">
                <a:latin typeface="Times New Roman" pitchFamily="18" charset="0"/>
                <a:cs typeface="Times New Roman" pitchFamily="18" charset="0"/>
              </a:rPr>
              <a:t>Political scientists say that any legal system with out political sovereignty is meaningless, similarly laying the foundations of a state in Madina was necessary for the new creed as a complete way of life and the holy prophet laid the foundations of an Islamic state at Madina, was the first welfare state in the history of man kind, </a:t>
            </a:r>
          </a:p>
        </p:txBody>
      </p:sp>
    </p:spTree>
    <p:extLst>
      <p:ext uri="{BB962C8B-B14F-4D97-AF65-F5344CB8AC3E}">
        <p14:creationId xmlns:p14="http://schemas.microsoft.com/office/powerpoint/2010/main" val="34861737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a:xfrm>
            <a:off x="193183" y="309093"/>
            <a:ext cx="11642502" cy="6310647"/>
          </a:xfrm>
        </p:spPr>
        <p:txBody>
          <a:bodyPr>
            <a:noAutofit/>
          </a:bodyPr>
          <a:lstStyle/>
          <a:p>
            <a:pPr marL="0" indent="0">
              <a:buNone/>
              <a:defRPr/>
            </a:pPr>
            <a:r>
              <a:rPr lang="en-US" sz="4400" b="1" dirty="0">
                <a:latin typeface="Times New Roman" pitchFamily="18" charset="0"/>
                <a:cs typeface="Times New Roman" pitchFamily="18" charset="0"/>
              </a:rPr>
              <a:t>run by human beings, the vice gerent of God on the earth, under the divine socio-political and economic directives. </a:t>
            </a:r>
          </a:p>
          <a:p>
            <a:pPr eaLnBrk="1" hangingPunct="1">
              <a:defRPr/>
            </a:pPr>
            <a:r>
              <a:rPr lang="en-US" sz="4400" b="1" dirty="0">
                <a:latin typeface="Times New Roman" pitchFamily="18" charset="0"/>
                <a:cs typeface="Times New Roman" pitchFamily="18" charset="0"/>
              </a:rPr>
              <a:t>This was the first practice of an Islamic state in the city of Madina and where the holy prophet had united the temporal and spiritual authorities in his person under divine commands. </a:t>
            </a:r>
          </a:p>
          <a:p>
            <a:pPr eaLnBrk="1" hangingPunct="1">
              <a:defRPr/>
            </a:pPr>
            <a:endParaRPr lang="en-US" sz="4400" dirty="0"/>
          </a:p>
        </p:txBody>
      </p:sp>
    </p:spTree>
    <p:extLst>
      <p:ext uri="{BB962C8B-B14F-4D97-AF65-F5344CB8AC3E}">
        <p14:creationId xmlns:p14="http://schemas.microsoft.com/office/powerpoint/2010/main" val="16017978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283335" y="457201"/>
            <a:ext cx="11590986" cy="6007993"/>
          </a:xfrm>
        </p:spPr>
        <p:txBody>
          <a:bodyPr>
            <a:normAutofit/>
          </a:bodyPr>
          <a:lstStyle/>
          <a:p>
            <a:pPr eaLnBrk="1" hangingPunct="1">
              <a:defRPr/>
            </a:pPr>
            <a:r>
              <a:rPr lang="en-US" sz="4800" b="1" dirty="0" smtClean="0">
                <a:latin typeface="Times New Roman" charset="0"/>
              </a:rPr>
              <a:t>This </a:t>
            </a:r>
            <a:r>
              <a:rPr lang="en-US" sz="4800" b="1" dirty="0">
                <a:latin typeface="Times New Roman" charset="0"/>
              </a:rPr>
              <a:t>initial experiment slowly expanded to the surrounding areas, to Makkah after its conquest and then the nearby tribes. Within a period of a decade, after the death of the holy prophet this state expanded to the entire Mesopotamia and the big empire Iran, conquered by the Muslim armies</a:t>
            </a:r>
            <a:r>
              <a:rPr lang="en-US" sz="3600" dirty="0">
                <a:latin typeface="Times New Roman" charset="0"/>
              </a:rPr>
              <a:t>. </a:t>
            </a:r>
          </a:p>
        </p:txBody>
      </p:sp>
    </p:spTree>
    <p:extLst>
      <p:ext uri="{BB962C8B-B14F-4D97-AF65-F5344CB8AC3E}">
        <p14:creationId xmlns:p14="http://schemas.microsoft.com/office/powerpoint/2010/main" val="35648882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body" idx="1"/>
          </p:nvPr>
        </p:nvSpPr>
        <p:spPr>
          <a:xfrm>
            <a:off x="154545" y="347729"/>
            <a:ext cx="11681139" cy="6310647"/>
          </a:xfrm>
        </p:spPr>
        <p:txBody>
          <a:bodyPr>
            <a:normAutofit/>
          </a:bodyPr>
          <a:lstStyle/>
          <a:p>
            <a:pPr eaLnBrk="1" hangingPunct="1">
              <a:defRPr/>
            </a:pPr>
            <a:r>
              <a:rPr lang="en-US" sz="6000" b="1" dirty="0">
                <a:latin typeface="Times New Roman" pitchFamily="18" charset="0"/>
                <a:cs typeface="Times New Roman" pitchFamily="18" charset="0"/>
              </a:rPr>
              <a:t>The</a:t>
            </a:r>
            <a:r>
              <a:rPr lang="en-US" sz="4800" b="1" dirty="0">
                <a:latin typeface="Times New Roman" pitchFamily="18" charset="0"/>
                <a:cs typeface="Times New Roman" pitchFamily="18" charset="0"/>
              </a:rPr>
              <a:t> personality of the holy prophet (pbuh) and the way he brought up his companions, brought a total change in their lives, personalities, economic and political ideals and every other aspect of social life. This change had far-reaching impacts on furthering the expansion of the state.</a:t>
            </a:r>
          </a:p>
          <a:p>
            <a:pPr eaLnBrk="1" hangingPunct="1">
              <a:defRPr/>
            </a:pPr>
            <a:endParaRPr lang="en-US" sz="3600" dirty="0"/>
          </a:p>
        </p:txBody>
      </p:sp>
    </p:spTree>
    <p:extLst>
      <p:ext uri="{BB962C8B-B14F-4D97-AF65-F5344CB8AC3E}">
        <p14:creationId xmlns:p14="http://schemas.microsoft.com/office/powerpoint/2010/main" val="10039207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1" y="347730"/>
            <a:ext cx="10131425" cy="1056067"/>
          </a:xfrm>
        </p:spPr>
        <p:txBody>
          <a:bodyPr/>
          <a:lstStyle/>
          <a:p>
            <a:pPr eaLnBrk="1" hangingPunct="1">
              <a:defRPr/>
            </a:pPr>
            <a:r>
              <a:rPr lang="en-US" b="1" dirty="0" smtClean="0">
                <a:latin typeface="Times New Roman" pitchFamily="18" charset="0"/>
                <a:cs typeface="Times New Roman" pitchFamily="18" charset="0"/>
              </a:rPr>
              <a:t>The meaning of Islam</a:t>
            </a:r>
          </a:p>
        </p:txBody>
      </p:sp>
      <p:sp>
        <p:nvSpPr>
          <p:cNvPr id="7171" name="Rectangle 3"/>
          <p:cNvSpPr>
            <a:spLocks noGrp="1" noChangeArrowheads="1"/>
          </p:cNvSpPr>
          <p:nvPr>
            <p:ph type="body" idx="1"/>
          </p:nvPr>
        </p:nvSpPr>
        <p:spPr>
          <a:xfrm>
            <a:off x="685801" y="1107583"/>
            <a:ext cx="11124126" cy="5422006"/>
          </a:xfrm>
        </p:spPr>
        <p:txBody>
          <a:bodyPr>
            <a:normAutofit/>
          </a:bodyPr>
          <a:lstStyle/>
          <a:p>
            <a:pPr marL="0" indent="0" eaLnBrk="1" hangingPunct="1">
              <a:buNone/>
              <a:defRPr/>
            </a:pPr>
            <a:r>
              <a:rPr lang="en-US" sz="4400" b="1" dirty="0" smtClean="0">
                <a:latin typeface="Times New Roman" pitchFamily="18" charset="0"/>
                <a:cs typeface="Times New Roman" pitchFamily="18" charset="0"/>
              </a:rPr>
              <a:t>Islam is Arabic word which means submission and obedience to Allah.  When Islam is termed as complete way of life, it means it.: no  aspect of life – social , political, economic or personal, is out of the sphere of Islam. </a:t>
            </a:r>
          </a:p>
        </p:txBody>
      </p:sp>
    </p:spTree>
    <p:extLst>
      <p:ext uri="{BB962C8B-B14F-4D97-AF65-F5344CB8AC3E}">
        <p14:creationId xmlns:p14="http://schemas.microsoft.com/office/powerpoint/2010/main" val="40956583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412123" y="685801"/>
            <a:ext cx="11217499" cy="5445125"/>
          </a:xfrm>
        </p:spPr>
        <p:txBody>
          <a:bodyPr>
            <a:normAutofit/>
          </a:bodyPr>
          <a:lstStyle/>
          <a:p>
            <a:pPr eaLnBrk="1" hangingPunct="1">
              <a:lnSpc>
                <a:spcPct val="90000"/>
              </a:lnSpc>
              <a:defRPr/>
            </a:pPr>
            <a:r>
              <a:rPr lang="en-US" sz="5400" b="1" dirty="0">
                <a:latin typeface="Times New Roman" pitchFamily="18" charset="0"/>
                <a:cs typeface="Times New Roman" pitchFamily="18" charset="0"/>
              </a:rPr>
              <a:t>After the death of the holy prophet (PBUH) his close companion and Aide Abu-Bakr </a:t>
            </a:r>
            <a:r>
              <a:rPr lang="en-US" sz="5400" b="1" dirty="0" err="1">
                <a:latin typeface="Times New Roman" pitchFamily="18" charset="0"/>
                <a:cs typeface="Times New Roman" pitchFamily="18" charset="0"/>
              </a:rPr>
              <a:t>Siddique</a:t>
            </a:r>
            <a:r>
              <a:rPr lang="en-US" sz="5400" b="1" dirty="0">
                <a:latin typeface="Times New Roman" pitchFamily="18" charset="0"/>
                <a:cs typeface="Times New Roman" pitchFamily="18" charset="0"/>
              </a:rPr>
              <a:t> (RA), was selected as the Caliph of the Muslims. This was  period of internal and external turmoil  and there were many challenges to  the</a:t>
            </a:r>
          </a:p>
        </p:txBody>
      </p:sp>
    </p:spTree>
    <p:extLst>
      <p:ext uri="{BB962C8B-B14F-4D97-AF65-F5344CB8AC3E}">
        <p14:creationId xmlns:p14="http://schemas.microsoft.com/office/powerpoint/2010/main" val="16414182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3"/>
          <p:cNvSpPr>
            <a:spLocks noGrp="1" noChangeArrowheads="1"/>
          </p:cNvSpPr>
          <p:nvPr>
            <p:ph type="body" idx="1"/>
          </p:nvPr>
        </p:nvSpPr>
        <p:spPr>
          <a:xfrm>
            <a:off x="321971" y="533400"/>
            <a:ext cx="11578107" cy="5562600"/>
          </a:xfrm>
        </p:spPr>
        <p:txBody>
          <a:bodyPr>
            <a:noAutofit/>
          </a:bodyPr>
          <a:lstStyle/>
          <a:p>
            <a:pPr eaLnBrk="1" hangingPunct="1">
              <a:defRPr/>
            </a:pPr>
            <a:endParaRPr lang="en-US" sz="2800" dirty="0" smtClean="0"/>
          </a:p>
          <a:p>
            <a:pPr eaLnBrk="1" hangingPunct="1">
              <a:defRPr/>
            </a:pPr>
            <a:r>
              <a:rPr lang="en-US" sz="5400" b="1" dirty="0">
                <a:latin typeface="Times New Roman" pitchFamily="18" charset="0"/>
                <a:cs typeface="Times New Roman" pitchFamily="18" charset="0"/>
              </a:rPr>
              <a:t>nascent state of Islam but he managed not only to quell the internal instabilities but also the external threats and maintained the Islamic state and succeeded in its expansion as  well.</a:t>
            </a:r>
          </a:p>
          <a:p>
            <a:pPr eaLnBrk="1" hangingPunct="1">
              <a:defRPr/>
            </a:pPr>
            <a:endParaRPr lang="en-US" sz="5400" dirty="0"/>
          </a:p>
        </p:txBody>
      </p:sp>
    </p:spTree>
    <p:extLst>
      <p:ext uri="{BB962C8B-B14F-4D97-AF65-F5344CB8AC3E}">
        <p14:creationId xmlns:p14="http://schemas.microsoft.com/office/powerpoint/2010/main" val="30709754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425003" y="457201"/>
            <a:ext cx="11204620" cy="6175419"/>
          </a:xfrm>
        </p:spPr>
        <p:txBody>
          <a:bodyPr>
            <a:noAutofit/>
          </a:bodyPr>
          <a:lstStyle/>
          <a:p>
            <a:pPr eaLnBrk="1" hangingPunct="1">
              <a:defRPr/>
            </a:pPr>
            <a:r>
              <a:rPr lang="en-US" sz="4800" b="1" dirty="0" smtClean="0">
                <a:latin typeface="Times New Roman" pitchFamily="18" charset="0"/>
                <a:cs typeface="Times New Roman" pitchFamily="18" charset="0"/>
              </a:rPr>
              <a:t>Abu-Bakr </a:t>
            </a:r>
            <a:r>
              <a:rPr lang="en-US" sz="4800" b="1" dirty="0">
                <a:latin typeface="Times New Roman" pitchFamily="18" charset="0"/>
                <a:cs typeface="Times New Roman" pitchFamily="18" charset="0"/>
              </a:rPr>
              <a:t>(RA) was followed by Omar bin–Al-</a:t>
            </a:r>
            <a:r>
              <a:rPr lang="en-US" sz="4800" b="1" dirty="0" err="1">
                <a:latin typeface="Times New Roman" pitchFamily="18" charset="0"/>
                <a:cs typeface="Times New Roman" pitchFamily="18" charset="0"/>
              </a:rPr>
              <a:t>Khitab</a:t>
            </a:r>
            <a:r>
              <a:rPr lang="en-US" sz="4800" b="1" dirty="0">
                <a:latin typeface="Times New Roman" pitchFamily="18" charset="0"/>
                <a:cs typeface="Times New Roman" pitchFamily="18" charset="0"/>
              </a:rPr>
              <a:t> as the second Caliph. He was born in Makkah in the year 586 CE. It was his Caliphate when the Islamic state  was transformed into a world power  and where he consolidated the foundations of the welfare state and</a:t>
            </a:r>
          </a:p>
        </p:txBody>
      </p:sp>
    </p:spTree>
    <p:extLst>
      <p:ext uri="{BB962C8B-B14F-4D97-AF65-F5344CB8AC3E}">
        <p14:creationId xmlns:p14="http://schemas.microsoft.com/office/powerpoint/2010/main" val="26995678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Grp="1" noChangeArrowheads="1"/>
          </p:cNvSpPr>
          <p:nvPr>
            <p:ph type="body" idx="1"/>
          </p:nvPr>
        </p:nvSpPr>
        <p:spPr>
          <a:xfrm>
            <a:off x="437882" y="304800"/>
            <a:ext cx="11475076" cy="6172200"/>
          </a:xfrm>
        </p:spPr>
        <p:txBody>
          <a:bodyPr/>
          <a:lstStyle/>
          <a:p>
            <a:pPr eaLnBrk="1" hangingPunct="1">
              <a:defRPr/>
            </a:pPr>
            <a:r>
              <a:rPr lang="en-US" sz="6000" b="1" dirty="0">
                <a:latin typeface="Times New Roman" pitchFamily="18" charset="0"/>
                <a:cs typeface="Times New Roman" pitchFamily="18" charset="0"/>
              </a:rPr>
              <a:t>provided the citizens with services and facilities 1500 years ago, which are , today, considered as the characteristic of a welfare state, in modern times particularly in the west</a:t>
            </a:r>
            <a:r>
              <a:rPr lang="en-US" sz="4800" b="1" dirty="0">
                <a:latin typeface="Times New Roman" pitchFamily="18" charset="0"/>
                <a:cs typeface="Times New Roman" pitchFamily="18" charset="0"/>
              </a:rPr>
              <a:t>. </a:t>
            </a:r>
          </a:p>
          <a:p>
            <a:pPr eaLnBrk="1" hangingPunct="1">
              <a:defRPr/>
            </a:pPr>
            <a:endParaRPr lang="en-US" dirty="0" smtClean="0"/>
          </a:p>
        </p:txBody>
      </p:sp>
    </p:spTree>
    <p:extLst>
      <p:ext uri="{BB962C8B-B14F-4D97-AF65-F5344CB8AC3E}">
        <p14:creationId xmlns:p14="http://schemas.microsoft.com/office/powerpoint/2010/main" val="35962886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type="body" idx="1"/>
          </p:nvPr>
        </p:nvSpPr>
        <p:spPr>
          <a:xfrm>
            <a:off x="489397" y="609599"/>
            <a:ext cx="11281893" cy="5984383"/>
          </a:xfrm>
        </p:spPr>
        <p:txBody>
          <a:bodyPr>
            <a:noAutofit/>
          </a:bodyPr>
          <a:lstStyle/>
          <a:p>
            <a:pPr eaLnBrk="1" hangingPunct="1">
              <a:defRPr/>
            </a:pPr>
            <a:endParaRPr lang="en-US" sz="5400" dirty="0"/>
          </a:p>
          <a:p>
            <a:pPr eaLnBrk="1" hangingPunct="1">
              <a:defRPr/>
            </a:pPr>
            <a:r>
              <a:rPr lang="en-US" sz="5400" b="1" dirty="0">
                <a:latin typeface="Times New Roman" pitchFamily="18" charset="0"/>
                <a:cs typeface="Times New Roman" pitchFamily="18" charset="0"/>
              </a:rPr>
              <a:t>His social policies were the same as of the present day UK, with a few exceptions as those of deduction for social insurance and the interest based economy. He laid the administrative foundations of the govt. and an independent judiciary. </a:t>
            </a:r>
          </a:p>
          <a:p>
            <a:pPr eaLnBrk="1" hangingPunct="1">
              <a:defRPr/>
            </a:pPr>
            <a:endParaRPr lang="en-US" sz="5400" dirty="0"/>
          </a:p>
        </p:txBody>
      </p:sp>
    </p:spTree>
    <p:extLst>
      <p:ext uri="{BB962C8B-B14F-4D97-AF65-F5344CB8AC3E}">
        <p14:creationId xmlns:p14="http://schemas.microsoft.com/office/powerpoint/2010/main" val="16368829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lang="en-US" sz="4000" dirty="0">
                <a:latin typeface="Times New Roman" pitchFamily="18" charset="0"/>
                <a:cs typeface="Times New Roman" pitchFamily="18" charset="0"/>
              </a:rPr>
              <a:t>The structure and functions of the First welfare state </a:t>
            </a:r>
          </a:p>
        </p:txBody>
      </p:sp>
      <p:sp>
        <p:nvSpPr>
          <p:cNvPr id="11267" name="Rectangle 3"/>
          <p:cNvSpPr>
            <a:spLocks noGrp="1" noChangeArrowheads="1"/>
          </p:cNvSpPr>
          <p:nvPr>
            <p:ph type="body" idx="1"/>
          </p:nvPr>
        </p:nvSpPr>
        <p:spPr>
          <a:xfrm>
            <a:off x="257577" y="2142067"/>
            <a:ext cx="10559649" cy="4516310"/>
          </a:xfrm>
        </p:spPr>
        <p:txBody>
          <a:bodyPr>
            <a:normAutofit lnSpcReduction="10000"/>
          </a:bodyPr>
          <a:lstStyle/>
          <a:p>
            <a:pPr marL="990600" lvl="1" indent="-533400">
              <a:lnSpc>
                <a:spcPct val="80000"/>
              </a:lnSpc>
              <a:buNone/>
              <a:defRPr/>
            </a:pPr>
            <a:r>
              <a:rPr lang="en-US" sz="4000" b="1" dirty="0"/>
              <a:t>1. </a:t>
            </a:r>
            <a:r>
              <a:rPr lang="en-US" sz="4400" b="1" dirty="0">
                <a:latin typeface="Times New Roman" pitchFamily="18" charset="0"/>
                <a:cs typeface="Times New Roman" pitchFamily="18" charset="0"/>
              </a:rPr>
              <a:t>Judiciary </a:t>
            </a:r>
          </a:p>
          <a:p>
            <a:pPr marL="609600" indent="-609600">
              <a:lnSpc>
                <a:spcPct val="105000"/>
              </a:lnSpc>
              <a:defRPr/>
            </a:pPr>
            <a:r>
              <a:rPr lang="en-US" sz="3200" b="1" dirty="0">
                <a:latin typeface="Times New Roman" pitchFamily="18" charset="0"/>
                <a:cs typeface="Times New Roman" pitchFamily="18" charset="0"/>
              </a:rPr>
              <a:t>Before the Islamic era, in the entire Arabia there was no centralized government, and Arabs lived a tribal life. Tribe was every thing for them and all the basic necessities of life were met at the tribe level. This lead us to believe that there was no concept of any judiciary. With the emigration of Muslims to Madina, and the establishment of the state introduced the concept of judiciary. </a:t>
            </a:r>
          </a:p>
        </p:txBody>
      </p:sp>
    </p:spTree>
    <p:extLst>
      <p:ext uri="{BB962C8B-B14F-4D97-AF65-F5344CB8AC3E}">
        <p14:creationId xmlns:p14="http://schemas.microsoft.com/office/powerpoint/2010/main" val="27022944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type="body" idx="1"/>
          </p:nvPr>
        </p:nvSpPr>
        <p:spPr>
          <a:xfrm>
            <a:off x="257577" y="762000"/>
            <a:ext cx="11732654" cy="5334000"/>
          </a:xfrm>
        </p:spPr>
        <p:txBody>
          <a:bodyPr>
            <a:normAutofit/>
          </a:bodyPr>
          <a:lstStyle/>
          <a:p>
            <a:pPr eaLnBrk="1" hangingPunct="1">
              <a:defRPr/>
            </a:pPr>
            <a:r>
              <a:rPr lang="en-US" sz="4000" b="1" dirty="0" smtClean="0">
                <a:latin typeface="Times New Roman" pitchFamily="18" charset="0"/>
                <a:cs typeface="Times New Roman" pitchFamily="18" charset="0"/>
              </a:rPr>
              <a:t>Being a city state, this concept was limited  and Mosque was the center of all the worldly affairs as well. With the passage of time the concept broadened as the Islamic state expanded. In the period of the first Caliph, the same pattern continued at Madina where there was an established Islamic government</a:t>
            </a:r>
            <a:r>
              <a:rPr lang="en-US" sz="5400" b="1" dirty="0">
                <a:latin typeface="Times New Roman" pitchFamily="18" charset="0"/>
                <a:cs typeface="Times New Roman" pitchFamily="18" charset="0"/>
              </a:rPr>
              <a:t> </a:t>
            </a:r>
          </a:p>
          <a:p>
            <a:pPr eaLnBrk="1" hangingPunct="1">
              <a:defRPr/>
            </a:pPr>
            <a:endParaRPr lang="en-US" sz="4000" dirty="0" smtClean="0"/>
          </a:p>
        </p:txBody>
      </p:sp>
    </p:spTree>
    <p:extLst>
      <p:ext uri="{BB962C8B-B14F-4D97-AF65-F5344CB8AC3E}">
        <p14:creationId xmlns:p14="http://schemas.microsoft.com/office/powerpoint/2010/main" val="118456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244699" y="533401"/>
            <a:ext cx="11681138" cy="5597525"/>
          </a:xfrm>
        </p:spPr>
        <p:txBody>
          <a:bodyPr>
            <a:noAutofit/>
          </a:bodyPr>
          <a:lstStyle/>
          <a:p>
            <a:pPr eaLnBrk="1" hangingPunct="1">
              <a:defRPr/>
            </a:pPr>
            <a:r>
              <a:rPr lang="en-US" sz="5400" b="1" dirty="0">
                <a:latin typeface="Times New Roman" pitchFamily="18" charset="0"/>
                <a:cs typeface="Times New Roman" pitchFamily="18" charset="0"/>
              </a:rPr>
              <a:t>With the selection of Omer as second Caliph, a man of extra ordinary administrative capabilities, and potentialities, the departmentalization of the government started and the first thing he did, was the</a:t>
            </a:r>
          </a:p>
        </p:txBody>
      </p:sp>
    </p:spTree>
    <p:extLst>
      <p:ext uri="{BB962C8B-B14F-4D97-AF65-F5344CB8AC3E}">
        <p14:creationId xmlns:p14="http://schemas.microsoft.com/office/powerpoint/2010/main" val="40798528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321972" y="540913"/>
            <a:ext cx="11565228" cy="6220495"/>
          </a:xfrm>
        </p:spPr>
        <p:txBody>
          <a:bodyPr>
            <a:noAutofit/>
          </a:bodyPr>
          <a:lstStyle/>
          <a:p>
            <a:pPr eaLnBrk="1" hangingPunct="1">
              <a:defRPr/>
            </a:pPr>
            <a:r>
              <a:rPr lang="en-US" sz="5400" b="1" dirty="0">
                <a:latin typeface="Times New Roman" pitchFamily="18" charset="0"/>
                <a:cs typeface="Times New Roman" pitchFamily="18" charset="0"/>
              </a:rPr>
              <a:t>establishment of an independent judiciary and its separation from the executive. He appointed judges (</a:t>
            </a:r>
            <a:r>
              <a:rPr lang="en-US" sz="5400" b="1" dirty="0" err="1">
                <a:latin typeface="Times New Roman" pitchFamily="18" charset="0"/>
                <a:cs typeface="Times New Roman" pitchFamily="18" charset="0"/>
              </a:rPr>
              <a:t>qadhis</a:t>
            </a:r>
            <a:r>
              <a:rPr lang="en-US" sz="5400" b="1" dirty="0">
                <a:latin typeface="Times New Roman" pitchFamily="18" charset="0"/>
                <a:cs typeface="Times New Roman" pitchFamily="18" charset="0"/>
              </a:rPr>
              <a:t>) who used to decide the criminal and civil cases in the light of the Islamic jurisprudence and legal system.</a:t>
            </a:r>
          </a:p>
        </p:txBody>
      </p:sp>
    </p:spTree>
    <p:extLst>
      <p:ext uri="{BB962C8B-B14F-4D97-AF65-F5344CB8AC3E}">
        <p14:creationId xmlns:p14="http://schemas.microsoft.com/office/powerpoint/2010/main" val="13592440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type="body" idx="1"/>
          </p:nvPr>
        </p:nvSpPr>
        <p:spPr>
          <a:xfrm>
            <a:off x="425003" y="609599"/>
            <a:ext cx="11384924" cy="6035899"/>
          </a:xfrm>
        </p:spPr>
        <p:txBody>
          <a:bodyPr/>
          <a:lstStyle/>
          <a:p>
            <a:pPr eaLnBrk="1" hangingPunct="1">
              <a:defRPr/>
            </a:pPr>
            <a:r>
              <a:rPr lang="en-US" sz="4800" b="1" dirty="0">
                <a:latin typeface="Times New Roman" pitchFamily="18" charset="0"/>
                <a:cs typeface="Times New Roman" pitchFamily="18" charset="0"/>
              </a:rPr>
              <a:t>These judges were appointed at the center  as well as every provincial headquarters throughout the Islamic state. Before this, the governor of every province was the judge, the chief police officer, and the chief executive or held all the   administrative as w ell as judicial powers. </a:t>
            </a:r>
          </a:p>
          <a:p>
            <a:pPr eaLnBrk="1" hangingPunct="1">
              <a:defRPr/>
            </a:pPr>
            <a:endParaRPr lang="en-US" sz="3600" dirty="0"/>
          </a:p>
        </p:txBody>
      </p:sp>
    </p:spTree>
    <p:extLst>
      <p:ext uri="{BB962C8B-B14F-4D97-AF65-F5344CB8AC3E}">
        <p14:creationId xmlns:p14="http://schemas.microsoft.com/office/powerpoint/2010/main" val="3214715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128789" y="533401"/>
            <a:ext cx="11616743" cy="5983309"/>
          </a:xfrm>
        </p:spPr>
        <p:txBody>
          <a:bodyPr>
            <a:normAutofit/>
          </a:bodyPr>
          <a:lstStyle/>
          <a:p>
            <a:pPr marL="0" indent="0">
              <a:buNone/>
              <a:defRPr/>
            </a:pPr>
            <a:r>
              <a:rPr lang="en-US" sz="4000" b="1" dirty="0" smtClean="0">
                <a:latin typeface="Times New Roman" pitchFamily="18" charset="0"/>
                <a:cs typeface="Times New Roman" pitchFamily="18" charset="0"/>
              </a:rPr>
              <a:t>The Holy prophet Muhammad (PBUH) and his four caliphs (Khulafa-e-Rashedeen) made it an authority for the rest of time and world.</a:t>
            </a:r>
          </a:p>
          <a:p>
            <a:pPr marL="0" indent="0">
              <a:buNone/>
              <a:defRPr/>
            </a:pPr>
            <a:r>
              <a:rPr lang="en-US" sz="4000" b="1" dirty="0" smtClean="0">
                <a:latin typeface="Times New Roman" pitchFamily="18" charset="0"/>
                <a:cs typeface="Times New Roman" pitchFamily="18" charset="0"/>
              </a:rPr>
              <a:t>They actually united the temporal and spiritual authorities and practiced them in a human society and which in the first instance remained in practice for a century in one go. (till the period of Omar bin Abdul Aziz 717-820 AD or 99-101 AH).</a:t>
            </a:r>
          </a:p>
        </p:txBody>
      </p:sp>
    </p:spTree>
    <p:extLst>
      <p:ext uri="{BB962C8B-B14F-4D97-AF65-F5344CB8AC3E}">
        <p14:creationId xmlns:p14="http://schemas.microsoft.com/office/powerpoint/2010/main" val="37624515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283335" y="244699"/>
            <a:ext cx="11694017" cy="5886227"/>
          </a:xfrm>
        </p:spPr>
        <p:txBody>
          <a:bodyPr>
            <a:noAutofit/>
          </a:bodyPr>
          <a:lstStyle/>
          <a:p>
            <a:pPr eaLnBrk="1" hangingPunct="1">
              <a:defRPr/>
            </a:pPr>
            <a:r>
              <a:rPr lang="en-US" sz="3600" b="1" dirty="0">
                <a:latin typeface="Times New Roman" pitchFamily="18" charset="0"/>
                <a:cs typeface="Times New Roman" pitchFamily="18" charset="0"/>
              </a:rPr>
              <a:t>Omer did not like this concentration of powers in a hand and separated the judiciary from the executive. He appointed judges of immense repute both honesty wise and knowledge wise. These judges were normally from well- to- do and scholastic background so that they could not be easily enticed for any favorable judgment. He fixed high salaries for these judges</a:t>
            </a:r>
            <a:r>
              <a:rPr lang="en-US" sz="3600" b="1" dirty="0">
                <a:latin typeface="Times New Roman" pitchFamily="18" charset="0"/>
                <a:cs typeface="Times New Roman" pitchFamily="18" charset="0"/>
                <a:hlinkClick r:id="" action="ppaction://noaction"/>
              </a:rPr>
              <a:t>[1]</a:t>
            </a:r>
            <a:r>
              <a:rPr lang="en-US" sz="3600" b="1" dirty="0">
                <a:latin typeface="Times New Roman" pitchFamily="18" charset="0"/>
                <a:cs typeface="Times New Roman" pitchFamily="18" charset="0"/>
              </a:rPr>
              <a:t>. </a:t>
            </a:r>
          </a:p>
          <a:p>
            <a:pPr eaLnBrk="1" hangingPunct="1">
              <a:defRPr/>
            </a:pP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r>
              <a:rPr lang="en-US" sz="2000" dirty="0">
                <a:latin typeface="Times New Roman" pitchFamily="18" charset="0"/>
                <a:cs typeface="Times New Roman" pitchFamily="18" charset="0"/>
                <a:hlinkClick r:id="" action="ppaction://noaction"/>
              </a:rPr>
              <a:t>[1]</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Maulana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Shibli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Naumani</a:t>
            </a:r>
            <a:r>
              <a:rPr lang="en-US" sz="2000" dirty="0">
                <a:latin typeface="Times New Roman" pitchFamily="18" charset="0"/>
                <a:cs typeface="Times New Roman" pitchFamily="18" charset="0"/>
              </a:rPr>
              <a:t>, 1927, </a:t>
            </a:r>
            <a:r>
              <a:rPr lang="en-US" sz="2000" i="1" dirty="0">
                <a:latin typeface="Times New Roman" pitchFamily="18" charset="0"/>
                <a:cs typeface="Times New Roman" pitchFamily="18" charset="0"/>
              </a:rPr>
              <a:t>Al-</a:t>
            </a:r>
            <a:r>
              <a:rPr lang="en-US" sz="2000" i="1" dirty="0" err="1">
                <a:latin typeface="Times New Roman" pitchFamily="18" charset="0"/>
                <a:cs typeface="Times New Roman" pitchFamily="18" charset="0"/>
              </a:rPr>
              <a:t>Farooq</a:t>
            </a:r>
            <a:r>
              <a:rPr lang="en-US" sz="2000" dirty="0">
                <a:latin typeface="Times New Roman" pitchFamily="18" charset="0"/>
                <a:cs typeface="Times New Roman" pitchFamily="18" charset="0"/>
              </a:rPr>
              <a:t>.  Delhi: </a:t>
            </a:r>
            <a:r>
              <a:rPr lang="en-US" sz="2000" dirty="0" err="1">
                <a:latin typeface="Times New Roman" pitchFamily="18" charset="0"/>
                <a:cs typeface="Times New Roman" pitchFamily="18" charset="0"/>
              </a:rPr>
              <a:t>Naz</a:t>
            </a:r>
            <a:r>
              <a:rPr lang="en-US" sz="2000" dirty="0">
                <a:latin typeface="Times New Roman" pitchFamily="18" charset="0"/>
                <a:cs typeface="Times New Roman" pitchFamily="18" charset="0"/>
              </a:rPr>
              <a:t> Publishing house,p.47-51</a:t>
            </a:r>
            <a:r>
              <a:rPr lang="en-US" sz="3600" dirty="0">
                <a:latin typeface="Times New Roman" pitchFamily="18" charset="0"/>
                <a:cs typeface="Times New Roman" pitchFamily="18" charset="0"/>
              </a:rPr>
              <a:t>.</a:t>
            </a:r>
          </a:p>
        </p:txBody>
      </p:sp>
    </p:spTree>
    <p:extLst>
      <p:ext uri="{BB962C8B-B14F-4D97-AF65-F5344CB8AC3E}">
        <p14:creationId xmlns:p14="http://schemas.microsoft.com/office/powerpoint/2010/main" val="1556941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marL="838200" indent="-838200">
              <a:defRPr/>
            </a:pPr>
            <a:r>
              <a:rPr lang="en-US" sz="4000" b="1" dirty="0"/>
              <a:t>2</a:t>
            </a:r>
            <a:r>
              <a:rPr lang="en-US" sz="4000" b="1" dirty="0">
                <a:latin typeface="Times New Roman" pitchFamily="18" charset="0"/>
                <a:cs typeface="Times New Roman" pitchFamily="18" charset="0"/>
              </a:rPr>
              <a:t>. Establishment of Shura  or parliament</a:t>
            </a:r>
            <a:r>
              <a:rPr lang="en-US" sz="4000" dirty="0">
                <a:latin typeface="Times New Roman" pitchFamily="18" charset="0"/>
                <a:cs typeface="Times New Roman" pitchFamily="18" charset="0"/>
              </a:rPr>
              <a:t> </a:t>
            </a:r>
          </a:p>
        </p:txBody>
      </p:sp>
      <p:sp>
        <p:nvSpPr>
          <p:cNvPr id="14339" name="Rectangle 3"/>
          <p:cNvSpPr>
            <a:spLocks noGrp="1" noChangeArrowheads="1"/>
          </p:cNvSpPr>
          <p:nvPr>
            <p:ph type="body" idx="1"/>
          </p:nvPr>
        </p:nvSpPr>
        <p:spPr>
          <a:xfrm>
            <a:off x="283335" y="2142067"/>
            <a:ext cx="11706896" cy="4715933"/>
          </a:xfrm>
        </p:spPr>
        <p:txBody>
          <a:bodyPr>
            <a:noAutofit/>
          </a:bodyPr>
          <a:lstStyle/>
          <a:p>
            <a:pPr eaLnBrk="1" hangingPunct="1">
              <a:defRPr/>
            </a:pPr>
            <a:r>
              <a:rPr lang="en-US" sz="4800" dirty="0"/>
              <a:t> </a:t>
            </a:r>
            <a:r>
              <a:rPr lang="en-US" sz="3600" b="1" dirty="0" smtClean="0">
                <a:latin typeface="Times New Roman" pitchFamily="18" charset="0"/>
                <a:cs typeface="Times New Roman" pitchFamily="18" charset="0"/>
              </a:rPr>
              <a:t>The concept of the establishment of the </a:t>
            </a:r>
            <a:r>
              <a:rPr lang="en-US" sz="3600" b="1" i="1" dirty="0" smtClean="0">
                <a:latin typeface="Times New Roman" pitchFamily="18" charset="0"/>
                <a:cs typeface="Times New Roman" pitchFamily="18" charset="0"/>
              </a:rPr>
              <a:t>Shura</a:t>
            </a:r>
            <a:r>
              <a:rPr lang="en-US" sz="3600" b="1" dirty="0" smtClean="0">
                <a:latin typeface="Times New Roman" pitchFamily="18" charset="0"/>
                <a:cs typeface="Times New Roman" pitchFamily="18" charset="0"/>
              </a:rPr>
              <a:t> or parliament of selected people, based on knowledge and piety of the selectees was introduced by the holy Prophet (pbuh). The establishment of a Shura is obligatory for an Islamic polity and this Shura does not mean the parliaments in the contemporary</a:t>
            </a:r>
          </a:p>
        </p:txBody>
      </p:sp>
    </p:spTree>
    <p:extLst>
      <p:ext uri="{BB962C8B-B14F-4D97-AF65-F5344CB8AC3E}">
        <p14:creationId xmlns:p14="http://schemas.microsoft.com/office/powerpoint/2010/main" val="11187626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a:xfrm>
            <a:off x="425003" y="838200"/>
            <a:ext cx="11281893" cy="5257800"/>
          </a:xfrm>
        </p:spPr>
        <p:txBody>
          <a:bodyPr>
            <a:normAutofit/>
          </a:bodyPr>
          <a:lstStyle/>
          <a:p>
            <a:pPr marL="0" indent="0">
              <a:buNone/>
              <a:defRPr/>
            </a:pPr>
            <a:r>
              <a:rPr lang="en-US" sz="4800" b="1" dirty="0">
                <a:latin typeface="Times New Roman" pitchFamily="18" charset="0"/>
                <a:cs typeface="Times New Roman" pitchFamily="18" charset="0"/>
              </a:rPr>
              <a:t>Muslim world as recommendatory bodies and which are the meeting clubs of the aristocrats and the most corrupt political practitioners, to pursue their vested interests but it really meant a Shura and their say had a weight in the political decisions.</a:t>
            </a:r>
          </a:p>
        </p:txBody>
      </p:sp>
    </p:spTree>
    <p:extLst>
      <p:ext uri="{BB962C8B-B14F-4D97-AF65-F5344CB8AC3E}">
        <p14:creationId xmlns:p14="http://schemas.microsoft.com/office/powerpoint/2010/main" val="9461748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347729" y="609601"/>
            <a:ext cx="11590985" cy="5521325"/>
          </a:xfrm>
        </p:spPr>
        <p:txBody>
          <a:bodyPr>
            <a:noAutofit/>
          </a:bodyPr>
          <a:lstStyle/>
          <a:p>
            <a:pPr eaLnBrk="1" hangingPunct="1">
              <a:defRPr/>
            </a:pPr>
            <a:r>
              <a:rPr lang="en-US" sz="4000" b="1" dirty="0" smtClean="0">
                <a:latin typeface="Times New Roman" pitchFamily="18" charset="0"/>
                <a:cs typeface="Times New Roman" pitchFamily="18" charset="0"/>
              </a:rPr>
              <a:t>Even at the period of the prophet (pbuh) , on the occasion of the battle of </a:t>
            </a:r>
            <a:r>
              <a:rPr lang="en-US" sz="4000" b="1" dirty="0" err="1" smtClean="0">
                <a:latin typeface="Times New Roman" pitchFamily="18" charset="0"/>
                <a:cs typeface="Times New Roman" pitchFamily="18" charset="0"/>
              </a:rPr>
              <a:t>Uhd</a:t>
            </a:r>
            <a:r>
              <a:rPr lang="en-US" sz="4000" b="1" dirty="0" smtClean="0">
                <a:latin typeface="Times New Roman" pitchFamily="18" charset="0"/>
                <a:cs typeface="Times New Roman" pitchFamily="18" charset="0"/>
              </a:rPr>
              <a:t>, when the holy prophet convened the Shura or general meeting of the Madina people and asked their opinion about the venue of the battle, majority of them wanted to face the </a:t>
            </a:r>
            <a:r>
              <a:rPr lang="en-US" sz="4000" b="1" dirty="0" err="1" smtClean="0">
                <a:latin typeface="Times New Roman" pitchFamily="18" charset="0"/>
                <a:cs typeface="Times New Roman" pitchFamily="18" charset="0"/>
              </a:rPr>
              <a:t>Makkans</a:t>
            </a:r>
            <a:r>
              <a:rPr lang="en-US" sz="4000" b="1" dirty="0" smtClean="0">
                <a:latin typeface="Times New Roman" pitchFamily="18" charset="0"/>
                <a:cs typeface="Times New Roman" pitchFamily="18" charset="0"/>
              </a:rPr>
              <a:t> at </a:t>
            </a:r>
            <a:r>
              <a:rPr lang="en-US" sz="4000" b="1" dirty="0" err="1" smtClean="0">
                <a:latin typeface="Times New Roman" pitchFamily="18" charset="0"/>
                <a:cs typeface="Times New Roman" pitchFamily="18" charset="0"/>
              </a:rPr>
              <a:t>Uhd</a:t>
            </a:r>
            <a:r>
              <a:rPr lang="en-US" sz="4000" b="1" dirty="0" smtClean="0">
                <a:latin typeface="Times New Roman" pitchFamily="18" charset="0"/>
                <a:cs typeface="Times New Roman" pitchFamily="18" charset="0"/>
              </a:rPr>
              <a:t> instead of having a passive defense at Madina albeit the prophet himself was of the later view.</a:t>
            </a:r>
          </a:p>
        </p:txBody>
      </p:sp>
    </p:spTree>
    <p:extLst>
      <p:ext uri="{BB962C8B-B14F-4D97-AF65-F5344CB8AC3E}">
        <p14:creationId xmlns:p14="http://schemas.microsoft.com/office/powerpoint/2010/main" val="14122566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193183" y="533401"/>
            <a:ext cx="11681138" cy="6137855"/>
          </a:xfrm>
        </p:spPr>
        <p:txBody>
          <a:bodyPr>
            <a:noAutofit/>
          </a:bodyPr>
          <a:lstStyle/>
          <a:p>
            <a:pPr eaLnBrk="1" hangingPunct="1">
              <a:lnSpc>
                <a:spcPct val="90000"/>
              </a:lnSpc>
              <a:defRPr/>
            </a:pPr>
            <a:r>
              <a:rPr lang="en-US" sz="4800" b="1" dirty="0">
                <a:latin typeface="Times New Roman" pitchFamily="18" charset="0"/>
                <a:cs typeface="Times New Roman" pitchFamily="18" charset="0"/>
              </a:rPr>
              <a:t>Omer the second Caliph expanded the Shura and gave it a permanent status. </a:t>
            </a:r>
          </a:p>
          <a:p>
            <a:pPr eaLnBrk="1" hangingPunct="1">
              <a:lnSpc>
                <a:spcPct val="90000"/>
              </a:lnSpc>
              <a:defRPr/>
            </a:pPr>
            <a:r>
              <a:rPr lang="en-US" sz="4800" b="1" dirty="0">
                <a:latin typeface="Times New Roman" pitchFamily="18" charset="0"/>
                <a:cs typeface="Times New Roman" pitchFamily="18" charset="0"/>
              </a:rPr>
              <a:t>For ordinary issues and day to day matters the learned people and those close to the holy prophet were consulted but no political or national issue was under taken without the decision of the Shura. Meetings of the Shura were used to hold in at</a:t>
            </a:r>
          </a:p>
        </p:txBody>
      </p:sp>
    </p:spTree>
    <p:extLst>
      <p:ext uri="{BB962C8B-B14F-4D97-AF65-F5344CB8AC3E}">
        <p14:creationId xmlns:p14="http://schemas.microsoft.com/office/powerpoint/2010/main" val="11100994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body" idx="1"/>
          </p:nvPr>
        </p:nvSpPr>
        <p:spPr>
          <a:xfrm>
            <a:off x="360608" y="309093"/>
            <a:ext cx="11372046" cy="6336406"/>
          </a:xfrm>
        </p:spPr>
        <p:txBody>
          <a:bodyPr>
            <a:noAutofit/>
          </a:bodyPr>
          <a:lstStyle/>
          <a:p>
            <a:pPr eaLnBrk="1" hangingPunct="1">
              <a:defRPr/>
            </a:pPr>
            <a:r>
              <a:rPr lang="en-US" sz="4800" b="1" dirty="0">
                <a:latin typeface="Times New Roman" pitchFamily="18" charset="0"/>
                <a:cs typeface="Times New Roman" pitchFamily="18" charset="0"/>
              </a:rPr>
              <a:t>mosque at Madina and every member was free to express himself in the best interest of the state. Decisions were made with a majority opinion principle. The appointment of Governors, ambassadors, judges and other high officials was made after consultation with the Shura</a:t>
            </a:r>
            <a:r>
              <a:rPr lang="en-US" sz="2800" b="1" dirty="0" smtClean="0">
                <a:latin typeface="Times New Roman" pitchFamily="18" charset="0"/>
                <a:cs typeface="Times New Roman" pitchFamily="18" charset="0"/>
              </a:rPr>
              <a:t>.</a:t>
            </a:r>
          </a:p>
          <a:p>
            <a:pPr eaLnBrk="1" hangingPunct="1">
              <a:defRPr/>
            </a:pPr>
            <a:endParaRPr lang="en-US" sz="2800" dirty="0" smtClean="0"/>
          </a:p>
        </p:txBody>
      </p:sp>
    </p:spTree>
    <p:extLst>
      <p:ext uri="{BB962C8B-B14F-4D97-AF65-F5344CB8AC3E}">
        <p14:creationId xmlns:p14="http://schemas.microsoft.com/office/powerpoint/2010/main" val="164709387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1" y="609600"/>
            <a:ext cx="11098368" cy="1456267"/>
          </a:xfrm>
        </p:spPr>
        <p:txBody>
          <a:bodyPr/>
          <a:lstStyle/>
          <a:p>
            <a:pPr marL="838200" indent="-838200">
              <a:defRPr/>
            </a:pPr>
            <a:r>
              <a:rPr lang="en-US" sz="4000" b="1" dirty="0"/>
              <a:t>3. </a:t>
            </a:r>
            <a:r>
              <a:rPr lang="en-US" sz="4000" b="1" dirty="0">
                <a:latin typeface="Times New Roman" pitchFamily="18" charset="0"/>
                <a:cs typeface="Times New Roman" pitchFamily="18" charset="0"/>
              </a:rPr>
              <a:t>ACCOUNTABILITY OF </a:t>
            </a:r>
            <a:r>
              <a:rPr lang="en-US" sz="4000" b="1" dirty="0" smtClean="0">
                <a:latin typeface="Times New Roman" pitchFamily="18" charset="0"/>
                <a:cs typeface="Times New Roman" pitchFamily="18" charset="0"/>
              </a:rPr>
              <a:t>HIGH </a:t>
            </a:r>
            <a:r>
              <a:rPr lang="en-US" sz="4000" b="1" dirty="0">
                <a:latin typeface="Times New Roman" pitchFamily="18" charset="0"/>
                <a:cs typeface="Times New Roman" pitchFamily="18" charset="0"/>
              </a:rPr>
              <a:t>-UPS</a:t>
            </a:r>
            <a:r>
              <a:rPr lang="en-US" sz="4000" dirty="0">
                <a:latin typeface="Times New Roman" pitchFamily="18" charset="0"/>
                <a:cs typeface="Times New Roman" pitchFamily="18" charset="0"/>
              </a:rPr>
              <a:t> </a:t>
            </a:r>
          </a:p>
        </p:txBody>
      </p:sp>
      <p:sp>
        <p:nvSpPr>
          <p:cNvPr id="17411" name="Rectangle 3"/>
          <p:cNvSpPr>
            <a:spLocks noGrp="1" noChangeArrowheads="1"/>
          </p:cNvSpPr>
          <p:nvPr>
            <p:ph type="body" idx="1"/>
          </p:nvPr>
        </p:nvSpPr>
        <p:spPr>
          <a:xfrm>
            <a:off x="685801" y="2142067"/>
            <a:ext cx="11162762" cy="4490553"/>
          </a:xfrm>
        </p:spPr>
        <p:txBody>
          <a:bodyPr/>
          <a:lstStyle/>
          <a:p>
            <a:pPr eaLnBrk="1" hangingPunct="1">
              <a:lnSpc>
                <a:spcPct val="90000"/>
              </a:lnSpc>
              <a:defRPr/>
            </a:pPr>
            <a:r>
              <a:rPr lang="en-US" sz="2800" dirty="0"/>
              <a:t> </a:t>
            </a:r>
            <a:r>
              <a:rPr lang="en-US" sz="3200" b="1" dirty="0">
                <a:latin typeface="Times New Roman" pitchFamily="18" charset="0"/>
                <a:cs typeface="Times New Roman" pitchFamily="18" charset="0"/>
              </a:rPr>
              <a:t>Omer was known as </a:t>
            </a:r>
            <a:r>
              <a:rPr lang="en-US" sz="3200" b="1" dirty="0" err="1">
                <a:latin typeface="Times New Roman" pitchFamily="18" charset="0"/>
                <a:cs typeface="Times New Roman" pitchFamily="18" charset="0"/>
              </a:rPr>
              <a:t>Farooq</a:t>
            </a:r>
            <a:r>
              <a:rPr lang="en-US" sz="3200" b="1" dirty="0">
                <a:latin typeface="Times New Roman" pitchFamily="18" charset="0"/>
                <a:cs typeface="Times New Roman" pitchFamily="18" charset="0"/>
              </a:rPr>
              <a:t>-e- </a:t>
            </a:r>
            <a:r>
              <a:rPr lang="en-US" sz="3200" b="1" dirty="0" err="1">
                <a:latin typeface="Times New Roman" pitchFamily="18" charset="0"/>
                <a:cs typeface="Times New Roman" pitchFamily="18" charset="0"/>
              </a:rPr>
              <a:t>Azam</a:t>
            </a:r>
            <a:r>
              <a:rPr lang="en-US" sz="3200" b="1" dirty="0">
                <a:latin typeface="Times New Roman" pitchFamily="18" charset="0"/>
                <a:cs typeface="Times New Roman" pitchFamily="18" charset="0"/>
              </a:rPr>
              <a:t> which means a person who makes difference between right and wrong. He was very stern with regard to justice. He had announced that the high officials of the Islamic state are not appointed to harass, terrorize and tyrannize the public but are appointed to teach the religion and the methods of the prophet (pbuh). He ordered that whosoever has any complaint against any of the officials should come and report to him and he will take care of their rights. </a:t>
            </a:r>
          </a:p>
        </p:txBody>
      </p:sp>
    </p:spTree>
    <p:extLst>
      <p:ext uri="{BB962C8B-B14F-4D97-AF65-F5344CB8AC3E}">
        <p14:creationId xmlns:p14="http://schemas.microsoft.com/office/powerpoint/2010/main" val="37413881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309093" y="685801"/>
            <a:ext cx="11655380" cy="5445125"/>
          </a:xfrm>
        </p:spPr>
        <p:txBody>
          <a:bodyPr>
            <a:normAutofit/>
          </a:bodyPr>
          <a:lstStyle/>
          <a:p>
            <a:pPr eaLnBrk="1" hangingPunct="1">
              <a:lnSpc>
                <a:spcPct val="90000"/>
              </a:lnSpc>
              <a:defRPr/>
            </a:pPr>
            <a:r>
              <a:rPr lang="en-US" sz="4000" b="1" dirty="0" smtClean="0">
                <a:latin typeface="Times New Roman" pitchFamily="18" charset="0"/>
                <a:cs typeface="Times New Roman" pitchFamily="18" charset="0"/>
              </a:rPr>
              <a:t>He had ordered that all the Governors of the Islamic state be present on the occasion of Hajj so that if there is any complaint against them, be decided. On one such occasion a man reported that he had been tortured by the Governor of Egypt for no fault of him and he proved it. Omer immediately penalized the Governor and asked the man to take his revenge from him openly and that happened before thousands of people at Makkah.</a:t>
            </a:r>
          </a:p>
        </p:txBody>
      </p:sp>
    </p:spTree>
    <p:extLst>
      <p:ext uri="{BB962C8B-B14F-4D97-AF65-F5344CB8AC3E}">
        <p14:creationId xmlns:p14="http://schemas.microsoft.com/office/powerpoint/2010/main" val="28171917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1" y="283336"/>
            <a:ext cx="10131425" cy="940157"/>
          </a:xfrm>
        </p:spPr>
        <p:txBody>
          <a:bodyPr/>
          <a:lstStyle/>
          <a:p>
            <a:pPr eaLnBrk="1" hangingPunct="1">
              <a:defRPr/>
            </a:pPr>
            <a:r>
              <a:rPr lang="en-US" sz="3200" b="1" dirty="0">
                <a:latin typeface="Times New Roman" pitchFamily="18" charset="0"/>
                <a:cs typeface="Times New Roman" pitchFamily="18" charset="0"/>
              </a:rPr>
              <a:t>4.SOCIAL SECURITY PROGRAMEMS</a:t>
            </a:r>
          </a:p>
        </p:txBody>
      </p:sp>
      <p:sp>
        <p:nvSpPr>
          <p:cNvPr id="19459" name="Rectangle 3"/>
          <p:cNvSpPr>
            <a:spLocks noGrp="1" noChangeArrowheads="1"/>
          </p:cNvSpPr>
          <p:nvPr>
            <p:ph type="body" idx="1"/>
          </p:nvPr>
        </p:nvSpPr>
        <p:spPr>
          <a:xfrm>
            <a:off x="515155" y="1600200"/>
            <a:ext cx="11423560" cy="5029200"/>
          </a:xfrm>
        </p:spPr>
        <p:txBody>
          <a:bodyPr>
            <a:noAutofit/>
          </a:bodyPr>
          <a:lstStyle/>
          <a:p>
            <a:pPr eaLnBrk="1" hangingPunct="1">
              <a:lnSpc>
                <a:spcPct val="90000"/>
              </a:lnSpc>
              <a:defRPr/>
            </a:pPr>
            <a:r>
              <a:rPr lang="en-US" sz="3200" b="1" dirty="0" smtClean="0">
                <a:latin typeface="Times New Roman" pitchFamily="18" charset="0"/>
                <a:cs typeface="Times New Roman" pitchFamily="18" charset="0"/>
              </a:rPr>
              <a:t>During the early days of the Islamic state, the revenue resources were scarce and meager. Even then whatever came to the state was distributed among the needy at the same time. There was no concept of accumulating the wealth if people needed that</a:t>
            </a:r>
            <a:r>
              <a:rPr lang="en-US" sz="4400" b="1" dirty="0">
                <a:latin typeface="Times New Roman" pitchFamily="18" charset="0"/>
                <a:cs typeface="Times New Roman" pitchFamily="18" charset="0"/>
              </a:rPr>
              <a:t>. During the period of the first Caliph, a building was specified for the purpose where state revenue were collected and kept and then distributed</a:t>
            </a:r>
          </a:p>
        </p:txBody>
      </p:sp>
    </p:spTree>
    <p:extLst>
      <p:ext uri="{BB962C8B-B14F-4D97-AF65-F5344CB8AC3E}">
        <p14:creationId xmlns:p14="http://schemas.microsoft.com/office/powerpoint/2010/main" val="5757689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9245" y="457200"/>
            <a:ext cx="11578107" cy="5638800"/>
          </a:xfrm>
        </p:spPr>
        <p:txBody>
          <a:bodyPr>
            <a:normAutofit/>
          </a:bodyPr>
          <a:lstStyle/>
          <a:p>
            <a:pPr marL="0" indent="0">
              <a:buNone/>
              <a:defRPr/>
            </a:pPr>
            <a:r>
              <a:rPr lang="en-US" sz="5400" b="1" dirty="0">
                <a:latin typeface="Times New Roman" pitchFamily="18" charset="0"/>
                <a:cs typeface="Times New Roman" pitchFamily="18" charset="0"/>
              </a:rPr>
              <a:t>During this period the amount so distributed among the needy residents of Madina, was 20 pieces to maximum. During the second Caliph, Omer </a:t>
            </a:r>
            <a:r>
              <a:rPr lang="en-US" sz="5400" b="1" dirty="0" err="1">
                <a:latin typeface="Times New Roman" pitchFamily="18" charset="0"/>
                <a:cs typeface="Times New Roman" pitchFamily="18" charset="0"/>
              </a:rPr>
              <a:t>Farooq</a:t>
            </a:r>
            <a:r>
              <a:rPr lang="en-US" sz="5400" b="1" dirty="0">
                <a:latin typeface="Times New Roman" pitchFamily="18" charset="0"/>
                <a:cs typeface="Times New Roman" pitchFamily="18" charset="0"/>
              </a:rPr>
              <a:t>, the economic resources of the Islamic state tremendously increased. </a:t>
            </a:r>
          </a:p>
        </p:txBody>
      </p:sp>
    </p:spTree>
    <p:extLst>
      <p:ext uri="{BB962C8B-B14F-4D97-AF65-F5344CB8AC3E}">
        <p14:creationId xmlns:p14="http://schemas.microsoft.com/office/powerpoint/2010/main" val="3417688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193183" y="381001"/>
            <a:ext cx="11565228" cy="6135709"/>
          </a:xfrm>
        </p:spPr>
        <p:txBody>
          <a:bodyPr>
            <a:normAutofit/>
          </a:bodyPr>
          <a:lstStyle/>
          <a:p>
            <a:pPr eaLnBrk="1" hangingPunct="1">
              <a:defRPr/>
            </a:pPr>
            <a:r>
              <a:rPr lang="en-US" sz="4000" b="1" dirty="0">
                <a:latin typeface="Times New Roman" pitchFamily="18" charset="0"/>
                <a:cs typeface="Times New Roman" pitchFamily="18" charset="0"/>
              </a:rPr>
              <a:t>During this period , even though the caliphate (</a:t>
            </a:r>
            <a:r>
              <a:rPr lang="en-US" sz="4000" b="1" i="1" dirty="0" err="1">
                <a:latin typeface="Times New Roman" pitchFamily="18" charset="0"/>
                <a:cs typeface="Times New Roman" pitchFamily="18" charset="0"/>
              </a:rPr>
              <a:t>Khilafat</a:t>
            </a:r>
            <a:r>
              <a:rPr lang="en-US" sz="4800" b="1" dirty="0">
                <a:latin typeface="Times New Roman" pitchFamily="18" charset="0"/>
                <a:cs typeface="Times New Roman" pitchFamily="18" charset="0"/>
              </a:rPr>
              <a:t>) </a:t>
            </a:r>
            <a:r>
              <a:rPr lang="en-US" sz="3600" b="1" dirty="0" smtClean="0">
                <a:latin typeface="Times New Roman" pitchFamily="18" charset="0"/>
                <a:cs typeface="Times New Roman" pitchFamily="18" charset="0"/>
              </a:rPr>
              <a:t>was converted into dynastic  kingship (</a:t>
            </a:r>
            <a:r>
              <a:rPr lang="en-US" sz="3600" b="1" dirty="0" err="1" smtClean="0">
                <a:latin typeface="Times New Roman" pitchFamily="18" charset="0"/>
                <a:cs typeface="Times New Roman" pitchFamily="18" charset="0"/>
              </a:rPr>
              <a:t>Mulukiat</a:t>
            </a:r>
            <a:r>
              <a:rPr lang="en-US" sz="3600" b="1" dirty="0" smtClean="0">
                <a:latin typeface="Times New Roman" pitchFamily="18" charset="0"/>
                <a:cs typeface="Times New Roman" pitchFamily="18" charset="0"/>
              </a:rPr>
              <a:t>), the basic structure of the Islamic  state  welfare services remained unaffected despite the fact that the public exchequer  was in the hands of the kings or the so-called caliphs. It was the Islamic state and Government which laid the foundations of the  first welfare State in the human history  on this planet</a:t>
            </a:r>
            <a:r>
              <a:rPr lang="en-US" sz="4800" b="1" dirty="0">
                <a:latin typeface="Times New Roman" pitchFamily="18" charset="0"/>
                <a:cs typeface="Times New Roman" pitchFamily="18" charset="0"/>
              </a:rPr>
              <a:t>.</a:t>
            </a:r>
          </a:p>
        </p:txBody>
      </p:sp>
    </p:spTree>
    <p:extLst>
      <p:ext uri="{BB962C8B-B14F-4D97-AF65-F5344CB8AC3E}">
        <p14:creationId xmlns:p14="http://schemas.microsoft.com/office/powerpoint/2010/main" val="235658277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437882" y="609601"/>
            <a:ext cx="11153104" cy="5521325"/>
          </a:xfrm>
        </p:spPr>
        <p:txBody>
          <a:bodyPr>
            <a:noAutofit/>
          </a:bodyPr>
          <a:lstStyle/>
          <a:p>
            <a:pPr marL="0" indent="0">
              <a:lnSpc>
                <a:spcPct val="90000"/>
              </a:lnSpc>
              <a:buNone/>
              <a:defRPr/>
            </a:pPr>
            <a:r>
              <a:rPr lang="en-US" sz="5400" b="1" dirty="0">
                <a:latin typeface="Times New Roman" pitchFamily="18" charset="0"/>
                <a:cs typeface="Times New Roman" pitchFamily="18" charset="0"/>
              </a:rPr>
              <a:t>It is said that when Bahrain was conquered, the treasury of that state came as booty laden on 90 camels. The treasury was consisting of gold, silver and jewels and other precious things. As a result of that the economic conditions of the Islamic sate improved a lot. </a:t>
            </a:r>
          </a:p>
        </p:txBody>
      </p:sp>
    </p:spTree>
    <p:extLst>
      <p:ext uri="{BB962C8B-B14F-4D97-AF65-F5344CB8AC3E}">
        <p14:creationId xmlns:p14="http://schemas.microsoft.com/office/powerpoint/2010/main" val="29021704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body" idx="1"/>
          </p:nvPr>
        </p:nvSpPr>
        <p:spPr>
          <a:xfrm>
            <a:off x="270456" y="244699"/>
            <a:ext cx="11475076" cy="6426557"/>
          </a:xfrm>
        </p:spPr>
        <p:txBody>
          <a:bodyPr>
            <a:noAutofit/>
          </a:bodyPr>
          <a:lstStyle/>
          <a:p>
            <a:pPr eaLnBrk="1" hangingPunct="1">
              <a:defRPr/>
            </a:pPr>
            <a:r>
              <a:rPr lang="en-US" sz="4400" b="1" dirty="0" smtClean="0">
                <a:latin typeface="Times New Roman" pitchFamily="18" charset="0"/>
                <a:cs typeface="Times New Roman" pitchFamily="18" charset="0"/>
              </a:rPr>
              <a:t>In order to provide maximum relief to the needy citizens out of this wealth, Omer convened the Shura and asked the opinion. The Shura decided that from the revenue the entire population of the Islamic state who needed it, be provided with financial assistance and it was the first social assistance programme in the history, on a national level. </a:t>
            </a:r>
          </a:p>
          <a:p>
            <a:pPr eaLnBrk="1" hangingPunct="1">
              <a:defRPr/>
            </a:pPr>
            <a:endParaRPr lang="en-US" sz="4400" dirty="0" smtClean="0"/>
          </a:p>
        </p:txBody>
      </p:sp>
    </p:spTree>
    <p:extLst>
      <p:ext uri="{BB962C8B-B14F-4D97-AF65-F5344CB8AC3E}">
        <p14:creationId xmlns:p14="http://schemas.microsoft.com/office/powerpoint/2010/main" val="8985002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502275" y="533401"/>
            <a:ext cx="11075831" cy="5597525"/>
          </a:xfrm>
        </p:spPr>
        <p:txBody>
          <a:bodyPr>
            <a:normAutofit/>
          </a:bodyPr>
          <a:lstStyle/>
          <a:p>
            <a:pPr eaLnBrk="1" hangingPunct="1">
              <a:defRPr/>
            </a:pPr>
            <a:r>
              <a:rPr lang="en-US" sz="4800" b="1" dirty="0">
                <a:latin typeface="Times New Roman" pitchFamily="18" charset="0"/>
                <a:cs typeface="Times New Roman" pitchFamily="18" charset="0"/>
              </a:rPr>
              <a:t>The aristocracy in Madina was of the view that they should be given preference and were not in favaour of help to ordinary Muslims equal to them. A formula was devised that those who were the first converts, were given priority. </a:t>
            </a:r>
          </a:p>
        </p:txBody>
      </p:sp>
    </p:spTree>
    <p:extLst>
      <p:ext uri="{BB962C8B-B14F-4D97-AF65-F5344CB8AC3E}">
        <p14:creationId xmlns:p14="http://schemas.microsoft.com/office/powerpoint/2010/main" val="76040519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ChangeArrowheads="1"/>
          </p:cNvSpPr>
          <p:nvPr>
            <p:ph type="body" idx="1"/>
          </p:nvPr>
        </p:nvSpPr>
        <p:spPr>
          <a:xfrm>
            <a:off x="386365" y="381000"/>
            <a:ext cx="11423561" cy="6096000"/>
          </a:xfrm>
        </p:spPr>
        <p:txBody>
          <a:bodyPr/>
          <a:lstStyle/>
          <a:p>
            <a:pPr marL="0" indent="0">
              <a:buNone/>
              <a:defRPr/>
            </a:pPr>
            <a:r>
              <a:rPr lang="en-US" sz="6000" b="1" dirty="0">
                <a:latin typeface="Times New Roman" pitchFamily="18" charset="0"/>
                <a:cs typeface="Times New Roman" pitchFamily="18" charset="0"/>
              </a:rPr>
              <a:t>The second priority was given to the relationship with the holy prophet (pbuh) and the third category was of ordinary citizens irrespective of their religious attachment</a:t>
            </a:r>
            <a:r>
              <a:rPr lang="en-US" sz="4400" b="1" dirty="0">
                <a:latin typeface="Times New Roman" pitchFamily="18" charset="0"/>
                <a:cs typeface="Times New Roman" pitchFamily="18" charset="0"/>
              </a:rPr>
              <a:t>.</a:t>
            </a:r>
          </a:p>
          <a:p>
            <a:pPr eaLnBrk="1" hangingPunct="1">
              <a:defRPr/>
            </a:pPr>
            <a:endParaRPr lang="en-US" sz="3600" dirty="0"/>
          </a:p>
        </p:txBody>
      </p:sp>
    </p:spTree>
    <p:extLst>
      <p:ext uri="{BB962C8B-B14F-4D97-AF65-F5344CB8AC3E}">
        <p14:creationId xmlns:p14="http://schemas.microsoft.com/office/powerpoint/2010/main" val="6974111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425003" y="457201"/>
            <a:ext cx="11384924" cy="5673725"/>
          </a:xfrm>
        </p:spPr>
        <p:txBody>
          <a:bodyPr/>
          <a:lstStyle/>
          <a:p>
            <a:pPr eaLnBrk="1" hangingPunct="1">
              <a:lnSpc>
                <a:spcPct val="105000"/>
              </a:lnSpc>
              <a:defRPr/>
            </a:pPr>
            <a:r>
              <a:rPr lang="en-US" sz="4400" b="1" dirty="0">
                <a:latin typeface="Times New Roman" pitchFamily="18" charset="0"/>
                <a:cs typeface="Times New Roman" pitchFamily="18" charset="0"/>
              </a:rPr>
              <a:t>Omer Farooq established the public exchequer and appointed responsible people of good reputes in-charge of the exchequer who kept the accounts and this was the first Treasury and Finance Department of the Islamic state.</a:t>
            </a:r>
            <a:r>
              <a:rPr lang="en-US" sz="2400" b="1" dirty="0" smtClean="0">
                <a:latin typeface="Times New Roman" pitchFamily="18" charset="0"/>
                <a:cs typeface="Times New Roman" pitchFamily="18" charset="0"/>
              </a:rPr>
              <a:t> </a:t>
            </a:r>
          </a:p>
          <a:p>
            <a:pPr eaLnBrk="1" hangingPunct="1">
              <a:lnSpc>
                <a:spcPct val="80000"/>
              </a:lnSpc>
              <a:defRPr/>
            </a:pPr>
            <a:endParaRPr lang="en-US" dirty="0" smtClean="0"/>
          </a:p>
          <a:p>
            <a:pPr eaLnBrk="1" hangingPunct="1">
              <a:lnSpc>
                <a:spcPct val="80000"/>
              </a:lnSpc>
              <a:defRPr/>
            </a:pPr>
            <a:r>
              <a:rPr lang="en-US" dirty="0">
                <a:hlinkClick r:id="" action="ppaction://noaction"/>
              </a:rPr>
              <a:t>[1]</a:t>
            </a:r>
            <a:r>
              <a:rPr lang="en-US" dirty="0"/>
              <a:t> William Muir, 1924, </a:t>
            </a:r>
            <a:r>
              <a:rPr lang="en-US" i="1" dirty="0"/>
              <a:t>The Caliphate: its Rise, decline and Fall</a:t>
            </a:r>
            <a:r>
              <a:rPr lang="en-US" dirty="0"/>
              <a:t>, Edinburgh: John  Grant, 31  George IV Bridge, p.148. </a:t>
            </a:r>
            <a:endParaRPr lang="en-US" dirty="0">
              <a:hlinkClick r:id="" action="ppaction://noaction"/>
            </a:endParaRPr>
          </a:p>
          <a:p>
            <a:pPr eaLnBrk="1" hangingPunct="1">
              <a:lnSpc>
                <a:spcPct val="80000"/>
              </a:lnSpc>
              <a:defRPr/>
            </a:pPr>
            <a:r>
              <a:rPr lang="en-US" sz="2000" dirty="0"/>
              <a:t>. </a:t>
            </a:r>
          </a:p>
        </p:txBody>
      </p:sp>
    </p:spTree>
    <p:extLst>
      <p:ext uri="{BB962C8B-B14F-4D97-AF65-F5344CB8AC3E}">
        <p14:creationId xmlns:p14="http://schemas.microsoft.com/office/powerpoint/2010/main" val="2265104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type="body" idx="1"/>
          </p:nvPr>
        </p:nvSpPr>
        <p:spPr>
          <a:xfrm>
            <a:off x="296213" y="761999"/>
            <a:ext cx="11629623" cy="5741831"/>
          </a:xfrm>
        </p:spPr>
        <p:txBody>
          <a:bodyPr/>
          <a:lstStyle/>
          <a:p>
            <a:pPr eaLnBrk="1" hangingPunct="1">
              <a:defRPr/>
            </a:pPr>
            <a:r>
              <a:rPr lang="en-US" sz="4800" b="1" dirty="0">
                <a:latin typeface="Times New Roman" pitchFamily="18" charset="0"/>
                <a:cs typeface="Times New Roman" pitchFamily="18" charset="0"/>
              </a:rPr>
              <a:t>Every person whether adult or child, male or female, Muslim or Non-Muslim were given the assistance in cash on an annual basis and minimum rate was 200 pieces (Dinar) for a child which increased with the passage of time</a:t>
            </a:r>
            <a:r>
              <a:rPr lang="en-US" sz="4800" b="1" dirty="0">
                <a:latin typeface="Times New Roman" pitchFamily="18" charset="0"/>
                <a:cs typeface="Times New Roman" pitchFamily="18" charset="0"/>
                <a:hlinkClick r:id="" action="ppaction://noaction"/>
              </a:rPr>
              <a:t>[1]</a:t>
            </a:r>
            <a:r>
              <a:rPr lang="en-US" sz="4800" b="1" dirty="0">
                <a:latin typeface="Times New Roman" pitchFamily="18" charset="0"/>
                <a:cs typeface="Times New Roman" pitchFamily="18" charset="0"/>
              </a:rPr>
              <a:t>.</a:t>
            </a:r>
          </a:p>
          <a:p>
            <a:pPr eaLnBrk="1" hangingPunct="1">
              <a:defRPr/>
            </a:pPr>
            <a:endParaRPr lang="en-US" dirty="0" smtClean="0"/>
          </a:p>
        </p:txBody>
      </p:sp>
    </p:spTree>
    <p:extLst>
      <p:ext uri="{BB962C8B-B14F-4D97-AF65-F5344CB8AC3E}">
        <p14:creationId xmlns:p14="http://schemas.microsoft.com/office/powerpoint/2010/main" val="250293838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body" idx="1"/>
          </p:nvPr>
        </p:nvSpPr>
        <p:spPr>
          <a:xfrm>
            <a:off x="360608" y="457200"/>
            <a:ext cx="11552350" cy="5638800"/>
          </a:xfrm>
        </p:spPr>
        <p:txBody>
          <a:bodyPr>
            <a:noAutofit/>
          </a:bodyPr>
          <a:lstStyle/>
          <a:p>
            <a:pPr eaLnBrk="1" hangingPunct="1">
              <a:defRPr/>
            </a:pPr>
            <a:endParaRPr lang="en-US" sz="4000" b="1" dirty="0" smtClean="0">
              <a:latin typeface="Times New Roman" pitchFamily="18" charset="0"/>
              <a:cs typeface="Times New Roman" pitchFamily="18" charset="0"/>
            </a:endParaRPr>
          </a:p>
          <a:p>
            <a:pPr eaLnBrk="1" hangingPunct="1">
              <a:defRPr/>
            </a:pPr>
            <a:r>
              <a:rPr lang="en-US" sz="4000" b="1" dirty="0" smtClean="0">
                <a:latin typeface="Times New Roman" pitchFamily="18" charset="0"/>
                <a:cs typeface="Times New Roman" pitchFamily="18" charset="0"/>
              </a:rPr>
              <a:t>Similarly, a social security programme was founded by him and every aged, disabled, and jobless man, women and child was given cash benefits without any contribution by them. For himself, he lived a very simple life and lived as ascetic life to the extent of harshness </a:t>
            </a:r>
            <a:r>
              <a:rPr lang="en-US" sz="4000" b="1" dirty="0" smtClean="0">
                <a:latin typeface="Times New Roman" pitchFamily="18" charset="0"/>
                <a:cs typeface="Times New Roman" pitchFamily="18" charset="0"/>
                <a:hlinkClick r:id="" action="ppaction://noaction"/>
              </a:rPr>
              <a:t>[2]</a:t>
            </a:r>
            <a:r>
              <a:rPr lang="en-US" sz="4000" b="1" dirty="0" smtClean="0">
                <a:latin typeface="Times New Roman" pitchFamily="18" charset="0"/>
                <a:cs typeface="Times New Roman" pitchFamily="18" charset="0"/>
              </a:rPr>
              <a:t>.</a:t>
            </a:r>
          </a:p>
          <a:p>
            <a:pPr eaLnBrk="1" hangingPunct="1">
              <a:defRPr/>
            </a:pPr>
            <a:endParaRPr lang="en-US" sz="4000" b="1" dirty="0" smtClean="0">
              <a:latin typeface="Times New Roman" pitchFamily="18" charset="0"/>
              <a:cs typeface="Times New Roman" pitchFamily="18" charset="0"/>
            </a:endParaRPr>
          </a:p>
          <a:p>
            <a:pPr eaLnBrk="1" hangingPunct="1">
              <a:defRPr/>
            </a:pPr>
            <a:r>
              <a:rPr lang="en-US" sz="4000" b="1" dirty="0" smtClean="0">
                <a:latin typeface="Times New Roman" pitchFamily="18" charset="0"/>
                <a:cs typeface="Times New Roman" pitchFamily="18" charset="0"/>
                <a:hlinkClick r:id="rId2" action="ppaction://hlinksldjump"/>
              </a:rPr>
              <a:t>[2]</a:t>
            </a:r>
            <a:r>
              <a:rPr lang="en-US" sz="4000" b="1" dirty="0" smtClean="0">
                <a:latin typeface="Times New Roman" pitchFamily="18" charset="0"/>
                <a:cs typeface="Times New Roman" pitchFamily="18" charset="0"/>
              </a:rPr>
              <a:t> </a:t>
            </a:r>
            <a:r>
              <a:rPr lang="en-US" sz="3200" b="1" dirty="0">
                <a:latin typeface="Times New Roman" pitchFamily="18" charset="0"/>
                <a:cs typeface="Times New Roman" pitchFamily="18" charset="0"/>
              </a:rPr>
              <a:t>The New Encyclopedia Britannica, 1990,Vol-12.p.119</a:t>
            </a:r>
            <a:endParaRPr lang="en-US" sz="40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25031215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marL="838200" indent="-838200">
              <a:defRPr/>
            </a:pPr>
            <a:r>
              <a:rPr lang="en-US" sz="2800" b="1" dirty="0">
                <a:latin typeface="Times New Roman" pitchFamily="18" charset="0"/>
                <a:cs typeface="Times New Roman" pitchFamily="18" charset="0"/>
              </a:rPr>
              <a:t>5. CONSTRUCTION OF INNS, GUEST HOUSES FOR WAY-FARERS AND TOURISTS</a:t>
            </a:r>
            <a:r>
              <a:rPr lang="en-US" sz="4000" b="1" dirty="0">
                <a:latin typeface="Times New Roman" pitchFamily="18" charset="0"/>
                <a:cs typeface="Times New Roman" pitchFamily="18" charset="0"/>
              </a:rPr>
              <a:t>;-</a:t>
            </a:r>
          </a:p>
        </p:txBody>
      </p:sp>
      <p:sp>
        <p:nvSpPr>
          <p:cNvPr id="23555" name="Rectangle 3"/>
          <p:cNvSpPr>
            <a:spLocks noGrp="1" noChangeArrowheads="1"/>
          </p:cNvSpPr>
          <p:nvPr>
            <p:ph type="body" idx="1"/>
          </p:nvPr>
        </p:nvSpPr>
        <p:spPr>
          <a:xfrm>
            <a:off x="309093" y="2142067"/>
            <a:ext cx="11745532" cy="4297370"/>
          </a:xfrm>
        </p:spPr>
        <p:txBody>
          <a:bodyPr>
            <a:normAutofit lnSpcReduction="10000"/>
          </a:bodyPr>
          <a:lstStyle/>
          <a:p>
            <a:pPr eaLnBrk="1" hangingPunct="1">
              <a:lnSpc>
                <a:spcPct val="90000"/>
              </a:lnSpc>
              <a:defRPr/>
            </a:pPr>
            <a:r>
              <a:rPr lang="en-US" dirty="0" smtClean="0"/>
              <a:t> </a:t>
            </a:r>
            <a:r>
              <a:rPr lang="en-US" sz="4000" b="1" dirty="0" smtClean="0">
                <a:latin typeface="Times New Roman" pitchFamily="18" charset="0"/>
                <a:cs typeface="Times New Roman" pitchFamily="18" charset="0"/>
              </a:rPr>
              <a:t>In the period of Omer Farooq, guest’s houses/ inns were constructed along the main road sides and in the capital cities and towns where wayfarers and tourists and traders stayed free of cost. They were provided with food, shelter and medical facilities there. Many times he used to visit the main inn in Madina and met the wayfarers and traders and served them himself.</a:t>
            </a:r>
          </a:p>
        </p:txBody>
      </p:sp>
    </p:spTree>
    <p:extLst>
      <p:ext uri="{BB962C8B-B14F-4D97-AF65-F5344CB8AC3E}">
        <p14:creationId xmlns:p14="http://schemas.microsoft.com/office/powerpoint/2010/main" val="221918219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en-US" sz="4000" dirty="0"/>
              <a:t> </a:t>
            </a:r>
            <a:r>
              <a:rPr lang="en-US" sz="4000" b="1" dirty="0">
                <a:latin typeface="Times New Roman" pitchFamily="18" charset="0"/>
                <a:cs typeface="Times New Roman" pitchFamily="18" charset="0"/>
              </a:rPr>
              <a:t>6.  PROTECTION TO THE UNPROTECTED/ ORPHANS</a:t>
            </a:r>
            <a:r>
              <a:rPr lang="en-US" sz="4000" dirty="0">
                <a:latin typeface="Times New Roman" pitchFamily="18" charset="0"/>
                <a:cs typeface="Times New Roman" pitchFamily="18" charset="0"/>
              </a:rPr>
              <a:t> </a:t>
            </a:r>
          </a:p>
        </p:txBody>
      </p:sp>
      <p:sp>
        <p:nvSpPr>
          <p:cNvPr id="24579" name="Rectangle 3"/>
          <p:cNvSpPr>
            <a:spLocks noGrp="1" noChangeArrowheads="1"/>
          </p:cNvSpPr>
          <p:nvPr>
            <p:ph type="body" idx="1"/>
          </p:nvPr>
        </p:nvSpPr>
        <p:spPr>
          <a:xfrm>
            <a:off x="257577" y="2142067"/>
            <a:ext cx="11629623" cy="4490553"/>
          </a:xfrm>
        </p:spPr>
        <p:txBody>
          <a:bodyPr>
            <a:normAutofit/>
          </a:bodyPr>
          <a:lstStyle/>
          <a:p>
            <a:pPr eaLnBrk="1" hangingPunct="1">
              <a:defRPr/>
            </a:pPr>
            <a:r>
              <a:rPr lang="en-US" sz="4400" b="1" dirty="0">
                <a:latin typeface="Times New Roman" pitchFamily="18" charset="0"/>
                <a:cs typeface="Times New Roman" pitchFamily="18" charset="0"/>
              </a:rPr>
              <a:t>As already mentioned, every child was granted assistance and with passage of time the amount increased. Omer had ordered that protection should be given to those who are unprotected and who have no guardian/ ward etc</a:t>
            </a:r>
            <a:r>
              <a:rPr lang="en-US" sz="2400" b="1" dirty="0" smtClean="0">
                <a:latin typeface="Times New Roman" pitchFamily="18" charset="0"/>
                <a:cs typeface="Times New Roman" pitchFamily="18" charset="0"/>
              </a:rPr>
              <a:t>. </a:t>
            </a:r>
          </a:p>
        </p:txBody>
      </p:sp>
    </p:spTree>
    <p:extLst>
      <p:ext uri="{BB962C8B-B14F-4D97-AF65-F5344CB8AC3E}">
        <p14:creationId xmlns:p14="http://schemas.microsoft.com/office/powerpoint/2010/main" val="204298844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type="body" idx="1"/>
          </p:nvPr>
        </p:nvSpPr>
        <p:spPr>
          <a:xfrm>
            <a:off x="309093" y="533400"/>
            <a:ext cx="11616744" cy="6163614"/>
          </a:xfrm>
        </p:spPr>
        <p:txBody>
          <a:bodyPr/>
          <a:lstStyle/>
          <a:p>
            <a:pPr eaLnBrk="1" hangingPunct="1">
              <a:defRPr/>
            </a:pPr>
            <a:r>
              <a:rPr lang="en-US" sz="6000" b="1" dirty="0">
                <a:latin typeface="Times New Roman" pitchFamily="18" charset="0"/>
                <a:cs typeface="Times New Roman" pitchFamily="18" charset="0"/>
              </a:rPr>
              <a:t>He had ordered that any such child who is left by mother on the road side or other places, the state will be responsible for his brought up and maintenance. </a:t>
            </a:r>
          </a:p>
          <a:p>
            <a:pPr eaLnBrk="1" hangingPunct="1">
              <a:defRPr/>
            </a:pPr>
            <a:endParaRPr lang="en-US" dirty="0" smtClean="0"/>
          </a:p>
        </p:txBody>
      </p:sp>
    </p:spTree>
    <p:extLst>
      <p:ext uri="{BB962C8B-B14F-4D97-AF65-F5344CB8AC3E}">
        <p14:creationId xmlns:p14="http://schemas.microsoft.com/office/powerpoint/2010/main" val="22101974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1" y="609600"/>
            <a:ext cx="10131425" cy="1180563"/>
          </a:xfrm>
        </p:spPr>
        <p:txBody>
          <a:bodyPr>
            <a:normAutofit/>
          </a:bodyPr>
          <a:lstStyle/>
          <a:p>
            <a:pPr eaLnBrk="1" hangingPunct="1">
              <a:defRPr/>
            </a:pPr>
            <a:r>
              <a:rPr lang="en-US" sz="4400" b="1" dirty="0" smtClean="0">
                <a:latin typeface="Times New Roman" pitchFamily="18" charset="0"/>
                <a:cs typeface="Times New Roman" pitchFamily="18" charset="0"/>
              </a:rPr>
              <a:t>The sacred and the secular</a:t>
            </a:r>
            <a:r>
              <a:rPr lang="en-US" sz="4400" dirty="0" smtClean="0">
                <a:latin typeface="Times New Roman" pitchFamily="18" charset="0"/>
                <a:cs typeface="Times New Roman" pitchFamily="18" charset="0"/>
              </a:rPr>
              <a:t> </a:t>
            </a:r>
          </a:p>
        </p:txBody>
      </p:sp>
      <p:sp>
        <p:nvSpPr>
          <p:cNvPr id="10243" name="Rectangle 3"/>
          <p:cNvSpPr>
            <a:spLocks noGrp="1" noChangeArrowheads="1"/>
          </p:cNvSpPr>
          <p:nvPr>
            <p:ph type="body" idx="1"/>
          </p:nvPr>
        </p:nvSpPr>
        <p:spPr>
          <a:xfrm>
            <a:off x="206062" y="1600200"/>
            <a:ext cx="11590986" cy="5032420"/>
          </a:xfrm>
        </p:spPr>
        <p:txBody>
          <a:bodyPr>
            <a:normAutofit lnSpcReduction="10000"/>
          </a:bodyPr>
          <a:lstStyle/>
          <a:p>
            <a:pPr eaLnBrk="1" hangingPunct="1">
              <a:lnSpc>
                <a:spcPct val="90000"/>
              </a:lnSpc>
              <a:defRPr/>
            </a:pPr>
            <a:r>
              <a:rPr lang="en-US" sz="4000" b="1" dirty="0" smtClean="0">
                <a:latin typeface="Times New Roman" pitchFamily="18" charset="0"/>
                <a:cs typeface="Times New Roman" pitchFamily="18" charset="0"/>
              </a:rPr>
              <a:t>Today, things and actions are divided into sacred and the secular and are two different things. One is private and the other is social.</a:t>
            </a:r>
          </a:p>
          <a:p>
            <a:pPr eaLnBrk="1" hangingPunct="1">
              <a:lnSpc>
                <a:spcPct val="90000"/>
              </a:lnSpc>
              <a:buFont typeface="Wingdings" panose="05000000000000000000" pitchFamily="2" charset="2"/>
              <a:buNone/>
              <a:defRPr/>
            </a:pPr>
            <a:r>
              <a:rPr lang="en-US" sz="4000" b="1" dirty="0" smtClean="0">
                <a:latin typeface="Times New Roman" pitchFamily="18" charset="0"/>
                <a:cs typeface="Times New Roman" pitchFamily="18" charset="0"/>
              </a:rPr>
              <a:t>   Islam recognize this world as a source of  salvation and prosperity in the eternal life in the world hereafter. As a Muslim we believe in the  </a:t>
            </a:r>
            <a:r>
              <a:rPr lang="en-US" sz="4000" b="1" dirty="0">
                <a:latin typeface="Times New Roman" pitchFamily="18" charset="0"/>
                <a:cs typeface="Times New Roman" pitchFamily="18" charset="0"/>
              </a:rPr>
              <a:t>fundamental that there is life after death and every one will be accountable for his/ her deeds and/or misdeeds.</a:t>
            </a:r>
            <a:endParaRPr lang="en-US" sz="5400" b="1" dirty="0">
              <a:latin typeface="Times New Roman" pitchFamily="18" charset="0"/>
              <a:cs typeface="Times New Roman" pitchFamily="18" charset="0"/>
            </a:endParaRPr>
          </a:p>
          <a:p>
            <a:pPr eaLnBrk="1" hangingPunct="1">
              <a:lnSpc>
                <a:spcPct val="90000"/>
              </a:lnSpc>
              <a:defRPr/>
            </a:pPr>
            <a:endParaRPr lang="en-US" sz="2800" dirty="0"/>
          </a:p>
        </p:txBody>
      </p:sp>
    </p:spTree>
    <p:extLst>
      <p:ext uri="{BB962C8B-B14F-4D97-AF65-F5344CB8AC3E}">
        <p14:creationId xmlns:p14="http://schemas.microsoft.com/office/powerpoint/2010/main" val="93269536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type="body" idx="1"/>
          </p:nvPr>
        </p:nvSpPr>
        <p:spPr>
          <a:xfrm>
            <a:off x="218941" y="533400"/>
            <a:ext cx="11668259" cy="6189372"/>
          </a:xfrm>
        </p:spPr>
        <p:txBody>
          <a:bodyPr>
            <a:normAutofit fontScale="92500" lnSpcReduction="20000"/>
          </a:bodyPr>
          <a:lstStyle/>
          <a:p>
            <a:pPr eaLnBrk="1" hangingPunct="1">
              <a:defRPr/>
            </a:pPr>
            <a:r>
              <a:rPr lang="en-US" sz="5200" b="1" dirty="0" smtClean="0">
                <a:latin typeface="Times New Roman" pitchFamily="18" charset="0"/>
                <a:cs typeface="Times New Roman" pitchFamily="18" charset="0"/>
              </a:rPr>
              <a:t>though there were no baby homes and  day care centers like the present day but the local people or those who were interested in adapting such children, were given much incentives to adopt them and they were paid 100 Dinars as maintenance allowance  for every child which increased with their age</a:t>
            </a:r>
            <a:r>
              <a:rPr lang="en-US" sz="5200" b="1" dirty="0" smtClean="0">
                <a:latin typeface="Times New Roman" pitchFamily="18" charset="0"/>
                <a:cs typeface="Times New Roman" pitchFamily="18" charset="0"/>
                <a:hlinkClick r:id="" action="ppaction://noaction"/>
              </a:rPr>
              <a:t>[1</a:t>
            </a:r>
            <a:r>
              <a:rPr lang="en-US" sz="3600" b="1" dirty="0" smtClean="0">
                <a:latin typeface="Times New Roman" pitchFamily="18" charset="0"/>
                <a:cs typeface="Times New Roman" pitchFamily="18" charset="0"/>
                <a:hlinkClick r:id="" action="ppaction://noaction"/>
              </a:rPr>
              <a:t>]</a:t>
            </a:r>
            <a:r>
              <a:rPr lang="en-US" sz="3600" b="1" dirty="0" smtClean="0">
                <a:latin typeface="Times New Roman" pitchFamily="18" charset="0"/>
                <a:cs typeface="Times New Roman" pitchFamily="18" charset="0"/>
              </a:rPr>
              <a:t>.</a:t>
            </a:r>
            <a:r>
              <a:rPr lang="en-US" sz="4400" b="1" dirty="0">
                <a:latin typeface="Times New Roman" pitchFamily="18" charset="0"/>
                <a:cs typeface="Times New Roman" pitchFamily="18" charset="0"/>
              </a:rPr>
              <a:t> </a:t>
            </a:r>
          </a:p>
          <a:p>
            <a:pPr eaLnBrk="1" hangingPunct="1">
              <a:defRPr/>
            </a:pPr>
            <a:r>
              <a:rPr lang="en-US" sz="4400" dirty="0"/>
              <a:t/>
            </a:r>
            <a:br>
              <a:rPr lang="en-US" sz="4400" dirty="0"/>
            </a:br>
            <a:r>
              <a:rPr lang="en-US" sz="4400" dirty="0">
                <a:hlinkClick r:id="" action="ppaction://noaction"/>
              </a:rPr>
              <a:t>[1]</a:t>
            </a:r>
            <a:r>
              <a:rPr lang="en-US" sz="4400" dirty="0"/>
              <a:t> </a:t>
            </a:r>
            <a:r>
              <a:rPr lang="en-US" sz="4400" dirty="0" err="1"/>
              <a:t>Maulana</a:t>
            </a:r>
            <a:r>
              <a:rPr lang="en-US" sz="4400" dirty="0"/>
              <a:t> </a:t>
            </a:r>
            <a:r>
              <a:rPr lang="en-US" sz="4400" dirty="0" err="1"/>
              <a:t>Shibli</a:t>
            </a:r>
            <a:r>
              <a:rPr lang="en-US" sz="4400" dirty="0"/>
              <a:t> </a:t>
            </a:r>
            <a:r>
              <a:rPr lang="en-US" sz="4400" dirty="0" err="1"/>
              <a:t>Naumani</a:t>
            </a:r>
            <a:r>
              <a:rPr lang="en-US" sz="4400" dirty="0"/>
              <a:t>, Op. Cit.</a:t>
            </a:r>
          </a:p>
          <a:p>
            <a:pPr eaLnBrk="1" hangingPunct="1">
              <a:defRPr/>
            </a:pPr>
            <a:endParaRPr lang="en-US" sz="3600" dirty="0" smtClean="0"/>
          </a:p>
        </p:txBody>
      </p:sp>
    </p:spTree>
    <p:extLst>
      <p:ext uri="{BB962C8B-B14F-4D97-AF65-F5344CB8AC3E}">
        <p14:creationId xmlns:p14="http://schemas.microsoft.com/office/powerpoint/2010/main" val="319949195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1" y="609601"/>
            <a:ext cx="10131425" cy="1077532"/>
          </a:xfrm>
        </p:spPr>
        <p:txBody>
          <a:bodyPr>
            <a:normAutofit fontScale="90000"/>
          </a:bodyPr>
          <a:lstStyle/>
          <a:p>
            <a:pPr marL="838200" indent="-838200">
              <a:defRPr/>
            </a:pPr>
            <a:r>
              <a:rPr lang="en-US" sz="2400" b="1" dirty="0"/>
              <a:t>7</a:t>
            </a:r>
            <a:r>
              <a:rPr lang="en-US" b="1" dirty="0">
                <a:latin typeface="Times New Roman" pitchFamily="18" charset="0"/>
                <a:cs typeface="Times New Roman" pitchFamily="18" charset="0"/>
              </a:rPr>
              <a:t>. ERADICATION OF THE INSTITUTION OF SLAVERY</a:t>
            </a:r>
            <a:r>
              <a:rPr lang="en-US" sz="4900" dirty="0">
                <a:latin typeface="Times New Roman" pitchFamily="18" charset="0"/>
                <a:cs typeface="Times New Roman" pitchFamily="18" charset="0"/>
              </a:rPr>
              <a:t/>
            </a:r>
            <a:br>
              <a:rPr lang="en-US" sz="4900" dirty="0">
                <a:latin typeface="Times New Roman" pitchFamily="18" charset="0"/>
                <a:cs typeface="Times New Roman" pitchFamily="18" charset="0"/>
              </a:rPr>
            </a:br>
            <a:endParaRPr lang="en-US" sz="4900" dirty="0">
              <a:latin typeface="Times New Roman" pitchFamily="18" charset="0"/>
              <a:cs typeface="Times New Roman" pitchFamily="18" charset="0"/>
            </a:endParaRPr>
          </a:p>
        </p:txBody>
      </p:sp>
      <p:sp>
        <p:nvSpPr>
          <p:cNvPr id="25603" name="Rectangle 3"/>
          <p:cNvSpPr>
            <a:spLocks noGrp="1" noChangeArrowheads="1"/>
          </p:cNvSpPr>
          <p:nvPr>
            <p:ph type="body" idx="1"/>
          </p:nvPr>
        </p:nvSpPr>
        <p:spPr>
          <a:xfrm>
            <a:off x="218941" y="1339403"/>
            <a:ext cx="11616744" cy="5254580"/>
          </a:xfrm>
        </p:spPr>
        <p:txBody>
          <a:bodyPr/>
          <a:lstStyle/>
          <a:p>
            <a:pPr eaLnBrk="1" hangingPunct="1">
              <a:lnSpc>
                <a:spcPct val="90000"/>
              </a:lnSpc>
              <a:defRPr/>
            </a:pPr>
            <a:r>
              <a:rPr lang="en-US" sz="2400" dirty="0"/>
              <a:t> </a:t>
            </a:r>
            <a:r>
              <a:rPr lang="en-US" sz="4800" b="1" dirty="0" smtClean="0">
                <a:latin typeface="Times New Roman" pitchFamily="18" charset="0"/>
                <a:cs typeface="Times New Roman" pitchFamily="18" charset="0"/>
              </a:rPr>
              <a:t>The institution is very old throughout the world and it is wrong to associate this with the Arabs or the Muslims in particular. Quran is a witness to the institution of slavery when a prophet </a:t>
            </a:r>
            <a:r>
              <a:rPr lang="en-US" sz="4800" b="1" dirty="0" err="1" smtClean="0">
                <a:latin typeface="Times New Roman" pitchFamily="18" charset="0"/>
                <a:cs typeface="Times New Roman" pitchFamily="18" charset="0"/>
              </a:rPr>
              <a:t>Yousaf</a:t>
            </a:r>
            <a:r>
              <a:rPr lang="en-US" sz="4800" b="1" dirty="0" smtClean="0">
                <a:latin typeface="Times New Roman" pitchFamily="18" charset="0"/>
                <a:cs typeface="Times New Roman" pitchFamily="18" charset="0"/>
              </a:rPr>
              <a:t> (AS) (Joseph ) was sold in market in Egypt of the pre-Judaic era.</a:t>
            </a:r>
          </a:p>
        </p:txBody>
      </p:sp>
    </p:spTree>
    <p:extLst>
      <p:ext uri="{BB962C8B-B14F-4D97-AF65-F5344CB8AC3E}">
        <p14:creationId xmlns:p14="http://schemas.microsoft.com/office/powerpoint/2010/main" val="326952076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type="body" idx="1"/>
          </p:nvPr>
        </p:nvSpPr>
        <p:spPr>
          <a:xfrm>
            <a:off x="309093" y="762000"/>
            <a:ext cx="11590986" cy="5334000"/>
          </a:xfrm>
        </p:spPr>
        <p:txBody>
          <a:bodyPr>
            <a:normAutofit/>
          </a:bodyPr>
          <a:lstStyle/>
          <a:p>
            <a:pPr eaLnBrk="1" hangingPunct="1">
              <a:defRPr/>
            </a:pPr>
            <a:r>
              <a:rPr lang="en-US" sz="4400" b="1" dirty="0" smtClean="0">
                <a:latin typeface="Times New Roman" pitchFamily="18" charset="0"/>
                <a:cs typeface="Times New Roman" pitchFamily="18" charset="0"/>
              </a:rPr>
              <a:t>Islamic state tried to minimize it as its complete eradication from the Arab society was not possible. The holy prophet (PBUH) time and again expressed his opinion against this tradition of slavery and advised the masters to treat them humanly as they will be asked about it in the day hereafter. </a:t>
            </a:r>
          </a:p>
          <a:p>
            <a:pPr eaLnBrk="1" hangingPunct="1">
              <a:defRPr/>
            </a:pPr>
            <a:endParaRPr lang="en-US" sz="4400" dirty="0" smtClean="0"/>
          </a:p>
        </p:txBody>
      </p:sp>
    </p:spTree>
    <p:extLst>
      <p:ext uri="{BB962C8B-B14F-4D97-AF65-F5344CB8AC3E}">
        <p14:creationId xmlns:p14="http://schemas.microsoft.com/office/powerpoint/2010/main" val="176424930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193183" y="685800"/>
            <a:ext cx="11784169" cy="5486400"/>
          </a:xfrm>
        </p:spPr>
        <p:txBody>
          <a:bodyPr>
            <a:noAutofit/>
          </a:bodyPr>
          <a:lstStyle/>
          <a:p>
            <a:pPr eaLnBrk="1" hangingPunct="1">
              <a:lnSpc>
                <a:spcPct val="115000"/>
              </a:lnSpc>
              <a:buFont typeface="Wingdings" panose="05000000000000000000" pitchFamily="2" charset="2"/>
              <a:buNone/>
              <a:defRPr/>
            </a:pPr>
            <a:endParaRPr lang="en-US" sz="5400" dirty="0"/>
          </a:p>
          <a:p>
            <a:pPr eaLnBrk="1" hangingPunct="1">
              <a:lnSpc>
                <a:spcPct val="115000"/>
              </a:lnSpc>
              <a:buFont typeface="Wingdings" panose="05000000000000000000" pitchFamily="2" charset="2"/>
              <a:buNone/>
              <a:defRPr/>
            </a:pPr>
            <a:r>
              <a:rPr lang="en-US" sz="5400" dirty="0"/>
              <a:t> </a:t>
            </a:r>
            <a:r>
              <a:rPr lang="en-US" sz="5400" b="1" dirty="0">
                <a:latin typeface="Times New Roman" pitchFamily="18" charset="0"/>
                <a:cs typeface="Times New Roman" pitchFamily="18" charset="0"/>
              </a:rPr>
              <a:t>On the occasion of the last pilgrimage to Makkah, he categorically said that be kind to your salves and what you eat yourself, feed them and what you wear yourself, give them to wear.</a:t>
            </a:r>
          </a:p>
          <a:p>
            <a:pPr eaLnBrk="1" hangingPunct="1">
              <a:lnSpc>
                <a:spcPct val="115000"/>
              </a:lnSpc>
              <a:buFont typeface="Wingdings" panose="05000000000000000000" pitchFamily="2" charset="2"/>
              <a:buNone/>
              <a:defRPr/>
            </a:pPr>
            <a:r>
              <a:rPr lang="en-US" sz="5400" dirty="0"/>
              <a:t> </a:t>
            </a:r>
          </a:p>
        </p:txBody>
      </p:sp>
    </p:spTree>
    <p:extLst>
      <p:ext uri="{BB962C8B-B14F-4D97-AF65-F5344CB8AC3E}">
        <p14:creationId xmlns:p14="http://schemas.microsoft.com/office/powerpoint/2010/main" val="319746175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a:xfrm>
            <a:off x="334851" y="914400"/>
            <a:ext cx="11487955" cy="5181600"/>
          </a:xfrm>
        </p:spPr>
        <p:txBody>
          <a:bodyPr>
            <a:normAutofit/>
          </a:bodyPr>
          <a:lstStyle/>
          <a:p>
            <a:pPr eaLnBrk="1" hangingPunct="1">
              <a:defRPr/>
            </a:pPr>
            <a:r>
              <a:rPr lang="en-US" sz="5400" b="1" dirty="0">
                <a:latin typeface="Times New Roman" pitchFamily="18" charset="0"/>
                <a:cs typeface="Times New Roman" pitchFamily="18" charset="0"/>
              </a:rPr>
              <a:t>In the light of these sayings of the holy prophet, Omer (RA) tried to end this institution and did not succeed completely in abolishing it out side Arab but succeeded to the maximum in abolishing it in the Arab world</a:t>
            </a:r>
          </a:p>
        </p:txBody>
      </p:sp>
    </p:spTree>
    <p:extLst>
      <p:ext uri="{BB962C8B-B14F-4D97-AF65-F5344CB8AC3E}">
        <p14:creationId xmlns:p14="http://schemas.microsoft.com/office/powerpoint/2010/main" val="57687946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type="body" idx="1"/>
          </p:nvPr>
        </p:nvSpPr>
        <p:spPr>
          <a:xfrm>
            <a:off x="631065" y="838200"/>
            <a:ext cx="11423560" cy="5257800"/>
          </a:xfrm>
        </p:spPr>
        <p:txBody>
          <a:bodyPr/>
          <a:lstStyle/>
          <a:p>
            <a:pPr eaLnBrk="1" hangingPunct="1">
              <a:defRPr/>
            </a:pPr>
            <a:r>
              <a:rPr lang="en-US" sz="6000" b="1" i="1" dirty="0">
                <a:latin typeface="Times New Roman" pitchFamily="18" charset="0"/>
                <a:cs typeface="Times New Roman" pitchFamily="18" charset="0"/>
              </a:rPr>
              <a:t>He said that men were  born free of their mothers, then why you keep them in bondage?   </a:t>
            </a:r>
          </a:p>
          <a:p>
            <a:pPr eaLnBrk="1" hangingPunct="1">
              <a:defRPr/>
            </a:pPr>
            <a:endParaRPr lang="en-US" sz="3600" dirty="0"/>
          </a:p>
        </p:txBody>
      </p:sp>
    </p:spTree>
    <p:extLst>
      <p:ext uri="{BB962C8B-B14F-4D97-AF65-F5344CB8AC3E}">
        <p14:creationId xmlns:p14="http://schemas.microsoft.com/office/powerpoint/2010/main" val="41052238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1" y="609601"/>
            <a:ext cx="10131425" cy="1077532"/>
          </a:xfrm>
        </p:spPr>
        <p:txBody>
          <a:bodyPr>
            <a:noAutofit/>
          </a:bodyPr>
          <a:lstStyle/>
          <a:p>
            <a:pPr marL="838200" indent="-838200">
              <a:defRPr/>
            </a:pPr>
            <a:r>
              <a:rPr lang="en-US" sz="4400" b="1" dirty="0">
                <a:latin typeface="Times New Roman" pitchFamily="18" charset="0"/>
                <a:cs typeface="Times New Roman" pitchFamily="18" charset="0"/>
              </a:rPr>
              <a:t>8. EDUCATIONAL SERVICES</a:t>
            </a:r>
            <a:r>
              <a:rPr lang="en-US" sz="4400" dirty="0">
                <a:latin typeface="Times New Roman" pitchFamily="18" charset="0"/>
                <a:cs typeface="Times New Roman" pitchFamily="18" charset="0"/>
              </a:rPr>
              <a:t> </a:t>
            </a:r>
            <a:br>
              <a:rPr lang="en-US" sz="4400" dirty="0">
                <a:latin typeface="Times New Roman" pitchFamily="18" charset="0"/>
                <a:cs typeface="Times New Roman" pitchFamily="18" charset="0"/>
              </a:rPr>
            </a:br>
            <a:endParaRPr lang="en-US" sz="4400" dirty="0">
              <a:latin typeface="Times New Roman" pitchFamily="18" charset="0"/>
              <a:cs typeface="Times New Roman" pitchFamily="18" charset="0"/>
            </a:endParaRPr>
          </a:p>
        </p:txBody>
      </p:sp>
      <p:sp>
        <p:nvSpPr>
          <p:cNvPr id="27651" name="Rectangle 3"/>
          <p:cNvSpPr>
            <a:spLocks noGrp="1" noChangeArrowheads="1"/>
          </p:cNvSpPr>
          <p:nvPr>
            <p:ph type="body" idx="1"/>
          </p:nvPr>
        </p:nvSpPr>
        <p:spPr>
          <a:xfrm>
            <a:off x="437882" y="1596979"/>
            <a:ext cx="9772918" cy="5048519"/>
          </a:xfrm>
        </p:spPr>
        <p:txBody>
          <a:bodyPr>
            <a:normAutofit/>
          </a:bodyPr>
          <a:lstStyle/>
          <a:p>
            <a:pPr eaLnBrk="1" hangingPunct="1">
              <a:lnSpc>
                <a:spcPct val="90000"/>
              </a:lnSpc>
              <a:defRPr/>
            </a:pPr>
            <a:r>
              <a:rPr lang="en-US" sz="4400" b="1" dirty="0">
                <a:latin typeface="Times New Roman" pitchFamily="18" charset="0"/>
                <a:cs typeface="Times New Roman" pitchFamily="18" charset="0"/>
              </a:rPr>
              <a:t>Before Islam, in the entire Arabia , there were a few people who could read and write. Islam gave much importance to education and termed it as obligatory for every Muslim man and woman. As a result of this the trend of education and knowledge increased. </a:t>
            </a:r>
          </a:p>
        </p:txBody>
      </p:sp>
    </p:spTree>
    <p:extLst>
      <p:ext uri="{BB962C8B-B14F-4D97-AF65-F5344CB8AC3E}">
        <p14:creationId xmlns:p14="http://schemas.microsoft.com/office/powerpoint/2010/main" val="137790053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type="body" idx="1"/>
          </p:nvPr>
        </p:nvSpPr>
        <p:spPr>
          <a:xfrm>
            <a:off x="386365" y="218941"/>
            <a:ext cx="11449319" cy="5877059"/>
          </a:xfrm>
        </p:spPr>
        <p:txBody>
          <a:bodyPr>
            <a:noAutofit/>
          </a:bodyPr>
          <a:lstStyle/>
          <a:p>
            <a:pPr eaLnBrk="1" hangingPunct="1">
              <a:defRPr/>
            </a:pPr>
            <a:r>
              <a:rPr lang="en-US" sz="4800" b="1" dirty="0">
                <a:latin typeface="Times New Roman" pitchFamily="18" charset="0"/>
                <a:cs typeface="Times New Roman" pitchFamily="18" charset="0"/>
              </a:rPr>
              <a:t>Education in those days was confined to the religious education only and Quran and the sayings of the holy prophet (SA) had an important place in that education. As a result, for training people in reading and writing, schools in Madina and Makkah were opened. </a:t>
            </a:r>
          </a:p>
          <a:p>
            <a:pPr eaLnBrk="1" hangingPunct="1">
              <a:defRPr/>
            </a:pPr>
            <a:endParaRPr lang="en-US" sz="4800" dirty="0"/>
          </a:p>
        </p:txBody>
      </p:sp>
    </p:spTree>
    <p:extLst>
      <p:ext uri="{BB962C8B-B14F-4D97-AF65-F5344CB8AC3E}">
        <p14:creationId xmlns:p14="http://schemas.microsoft.com/office/powerpoint/2010/main" val="227477753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425003" y="228601"/>
            <a:ext cx="11487955" cy="5902325"/>
          </a:xfrm>
        </p:spPr>
        <p:txBody>
          <a:bodyPr/>
          <a:lstStyle/>
          <a:p>
            <a:pPr eaLnBrk="1" hangingPunct="1">
              <a:lnSpc>
                <a:spcPct val="90000"/>
              </a:lnSpc>
              <a:defRPr/>
            </a:pPr>
            <a:endParaRPr lang="en-US" sz="3600" dirty="0"/>
          </a:p>
          <a:p>
            <a:pPr eaLnBrk="1" hangingPunct="1">
              <a:lnSpc>
                <a:spcPct val="90000"/>
              </a:lnSpc>
              <a:defRPr/>
            </a:pPr>
            <a:r>
              <a:rPr lang="en-US" sz="4400" b="1" dirty="0">
                <a:latin typeface="Times New Roman" pitchFamily="18" charset="0"/>
                <a:cs typeface="Times New Roman" pitchFamily="18" charset="0"/>
              </a:rPr>
              <a:t>When Omer (RA) became the Caliph, he opened  a lot of schools in all parts of the Islamic world and appointed teachers there who were paid heavy salaries. Before this, in Arabia, there were no concept of school or Seminaries. </a:t>
            </a:r>
          </a:p>
          <a:p>
            <a:pPr marL="0" indent="0">
              <a:lnSpc>
                <a:spcPct val="90000"/>
              </a:lnSpc>
              <a:buNone/>
              <a:defRPr/>
            </a:pPr>
            <a:r>
              <a:rPr lang="en-US" sz="4400" b="1" dirty="0">
                <a:latin typeface="Times New Roman" pitchFamily="18" charset="0"/>
                <a:cs typeface="Times New Roman" pitchFamily="18" charset="0"/>
              </a:rPr>
              <a:t>  The army generals were advised to</a:t>
            </a:r>
          </a:p>
          <a:p>
            <a:pPr marL="0" indent="0">
              <a:lnSpc>
                <a:spcPct val="90000"/>
              </a:lnSpc>
              <a:buNone/>
              <a:defRPr/>
            </a:pPr>
            <a:r>
              <a:rPr lang="en-US" sz="4400" b="1" dirty="0">
                <a:latin typeface="Times New Roman" pitchFamily="18" charset="0"/>
                <a:cs typeface="Times New Roman" pitchFamily="18" charset="0"/>
              </a:rPr>
              <a:t>    make special arrangements for the </a:t>
            </a:r>
          </a:p>
        </p:txBody>
      </p:sp>
    </p:spTree>
    <p:extLst>
      <p:ext uri="{BB962C8B-B14F-4D97-AF65-F5344CB8AC3E}">
        <p14:creationId xmlns:p14="http://schemas.microsoft.com/office/powerpoint/2010/main" val="144842902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body" idx="1"/>
          </p:nvPr>
        </p:nvSpPr>
        <p:spPr>
          <a:xfrm>
            <a:off x="450761" y="838200"/>
            <a:ext cx="11526591" cy="5257800"/>
          </a:xfrm>
        </p:spPr>
        <p:txBody>
          <a:bodyPr>
            <a:normAutofit/>
          </a:bodyPr>
          <a:lstStyle/>
          <a:p>
            <a:pPr marL="0" indent="0">
              <a:buNone/>
              <a:defRPr/>
            </a:pPr>
            <a:r>
              <a:rPr lang="en-US" sz="4800" dirty="0"/>
              <a:t> </a:t>
            </a:r>
            <a:r>
              <a:rPr lang="en-US" sz="4800" b="1" dirty="0">
                <a:latin typeface="Times New Roman" pitchFamily="18" charset="0"/>
                <a:cs typeface="Times New Roman" pitchFamily="18" charset="0"/>
              </a:rPr>
              <a:t>education of the soldiers. He made it compulsory for every Muslim in the Islamic state, to  learn at least the five </a:t>
            </a:r>
            <a:r>
              <a:rPr lang="en-US" sz="4800" b="1" dirty="0" err="1">
                <a:latin typeface="Times New Roman" pitchFamily="18" charset="0"/>
                <a:cs typeface="Times New Roman" pitchFamily="18" charset="0"/>
              </a:rPr>
              <a:t>Surahs</a:t>
            </a:r>
            <a:r>
              <a:rPr lang="en-US" sz="4800" b="1" dirty="0">
                <a:latin typeface="Times New Roman" pitchFamily="18" charset="0"/>
                <a:cs typeface="Times New Roman" pitchFamily="18" charset="0"/>
              </a:rPr>
              <a:t> of the holy Quran namely, </a:t>
            </a:r>
            <a:r>
              <a:rPr lang="en-US" sz="4800" b="1" dirty="0" err="1">
                <a:latin typeface="Times New Roman" pitchFamily="18" charset="0"/>
                <a:cs typeface="Times New Roman" pitchFamily="18" charset="0"/>
              </a:rPr>
              <a:t>Albaqara</a:t>
            </a:r>
            <a:r>
              <a:rPr lang="en-US" sz="4800" b="1" dirty="0">
                <a:latin typeface="Times New Roman" pitchFamily="18" charset="0"/>
                <a:cs typeface="Times New Roman" pitchFamily="18" charset="0"/>
              </a:rPr>
              <a:t>, Al-</a:t>
            </a:r>
            <a:r>
              <a:rPr lang="en-US" sz="4800" b="1" dirty="0" err="1">
                <a:latin typeface="Times New Roman" pitchFamily="18" charset="0"/>
                <a:cs typeface="Times New Roman" pitchFamily="18" charset="0"/>
              </a:rPr>
              <a:t>Nisa</a:t>
            </a:r>
            <a:r>
              <a:rPr lang="en-US" sz="4800" b="1" dirty="0">
                <a:latin typeface="Times New Roman" pitchFamily="18" charset="0"/>
                <a:cs typeface="Times New Roman" pitchFamily="18" charset="0"/>
              </a:rPr>
              <a:t>, Al-Maida, Al- hajj and al-</a:t>
            </a:r>
            <a:r>
              <a:rPr lang="en-US" sz="4800" b="1" dirty="0" err="1">
                <a:latin typeface="Times New Roman" pitchFamily="18" charset="0"/>
                <a:cs typeface="Times New Roman" pitchFamily="18" charset="0"/>
              </a:rPr>
              <a:t>Noor</a:t>
            </a:r>
            <a:r>
              <a:rPr lang="en-US" sz="4800" b="1" dirty="0">
                <a:latin typeface="Times New Roman" pitchFamily="18" charset="0"/>
                <a:cs typeface="Times New Roman" pitchFamily="18" charset="0"/>
              </a:rPr>
              <a:t>. </a:t>
            </a:r>
          </a:p>
          <a:p>
            <a:pPr eaLnBrk="1" hangingPunct="1">
              <a:defRPr/>
            </a:pPr>
            <a:endParaRPr lang="en-US" sz="4800" dirty="0"/>
          </a:p>
        </p:txBody>
      </p:sp>
    </p:spTree>
    <p:extLst>
      <p:ext uri="{BB962C8B-B14F-4D97-AF65-F5344CB8AC3E}">
        <p14:creationId xmlns:p14="http://schemas.microsoft.com/office/powerpoint/2010/main" val="6972438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334851" y="381001"/>
            <a:ext cx="11642501" cy="6251619"/>
          </a:xfrm>
        </p:spPr>
        <p:txBody>
          <a:bodyPr>
            <a:noAutofit/>
          </a:bodyPr>
          <a:lstStyle/>
          <a:p>
            <a:pPr eaLnBrk="1" hangingPunct="1">
              <a:defRPr/>
            </a:pPr>
            <a:r>
              <a:rPr lang="en-US" sz="3600" b="1" dirty="0">
                <a:latin typeface="Times New Roman" pitchFamily="18" charset="0"/>
                <a:cs typeface="Times New Roman" pitchFamily="18" charset="0"/>
              </a:rPr>
              <a:t>Islam views life as a consistent whole and all the aspects of the human life whether economic, social or political, are considered as interdependent. ;there is no room for any aspect of life  to be separated in secular and sacred. Every socio-economic and political system is goal oriented and inconceivable  with out any organized community / society governed in accordance with the tenets of that system. Similarly Islam as a way of life is goal oriented and needs an organized society for its governance in accordance with its own tenets </a:t>
            </a:r>
          </a:p>
        </p:txBody>
      </p:sp>
    </p:spTree>
    <p:extLst>
      <p:ext uri="{BB962C8B-B14F-4D97-AF65-F5344CB8AC3E}">
        <p14:creationId xmlns:p14="http://schemas.microsoft.com/office/powerpoint/2010/main" val="21822156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body" idx="1"/>
          </p:nvPr>
        </p:nvSpPr>
        <p:spPr>
          <a:xfrm>
            <a:off x="321971" y="1219199"/>
            <a:ext cx="11552349" cy="5258873"/>
          </a:xfrm>
        </p:spPr>
        <p:txBody>
          <a:bodyPr>
            <a:normAutofit/>
          </a:bodyPr>
          <a:lstStyle/>
          <a:p>
            <a:pPr eaLnBrk="1" hangingPunct="1">
              <a:defRPr/>
            </a:pPr>
            <a:r>
              <a:rPr lang="en-US" sz="4800" b="1" dirty="0" smtClean="0">
                <a:latin typeface="Times New Roman" pitchFamily="18" charset="0"/>
                <a:cs typeface="Times New Roman" pitchFamily="18" charset="0"/>
              </a:rPr>
              <a:t>These </a:t>
            </a:r>
            <a:r>
              <a:rPr lang="en-US" sz="4800" b="1" dirty="0" err="1" smtClean="0">
                <a:latin typeface="Times New Roman" pitchFamily="18" charset="0"/>
                <a:cs typeface="Times New Roman" pitchFamily="18" charset="0"/>
              </a:rPr>
              <a:t>Surahs</a:t>
            </a:r>
            <a:r>
              <a:rPr lang="en-US" sz="4800" b="1" dirty="0" smtClean="0">
                <a:latin typeface="Times New Roman" pitchFamily="18" charset="0"/>
                <a:cs typeface="Times New Roman" pitchFamily="18" charset="0"/>
              </a:rPr>
              <a:t> of the Quran contains laws and rules pertaining to daily life’s rights and duties of Muslims.  The content of education, in those days , again was religious teachings with a marked difference of introducing </a:t>
            </a:r>
            <a:r>
              <a:rPr lang="en-US" sz="4800" b="1" dirty="0" err="1" smtClean="0">
                <a:latin typeface="Times New Roman" pitchFamily="18" charset="0"/>
                <a:cs typeface="Times New Roman" pitchFamily="18" charset="0"/>
              </a:rPr>
              <a:t>Ijmaa</a:t>
            </a:r>
            <a:r>
              <a:rPr lang="en-US" sz="4800" b="1" dirty="0" smtClean="0">
                <a:latin typeface="Times New Roman" pitchFamily="18" charset="0"/>
                <a:cs typeface="Times New Roman" pitchFamily="18" charset="0"/>
              </a:rPr>
              <a:t> as the</a:t>
            </a:r>
          </a:p>
        </p:txBody>
      </p:sp>
    </p:spTree>
    <p:extLst>
      <p:ext uri="{BB962C8B-B14F-4D97-AF65-F5344CB8AC3E}">
        <p14:creationId xmlns:p14="http://schemas.microsoft.com/office/powerpoint/2010/main" val="142403790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a:xfrm>
            <a:off x="257577" y="685801"/>
            <a:ext cx="11642502" cy="5445125"/>
          </a:xfrm>
        </p:spPr>
        <p:txBody>
          <a:bodyPr>
            <a:noAutofit/>
          </a:bodyPr>
          <a:lstStyle/>
          <a:p>
            <a:pPr eaLnBrk="1" hangingPunct="1">
              <a:lnSpc>
                <a:spcPct val="90000"/>
              </a:lnSpc>
              <a:defRPr/>
            </a:pPr>
            <a:endParaRPr lang="en-US" sz="5400" b="1" dirty="0">
              <a:latin typeface="Times New Roman" pitchFamily="18" charset="0"/>
              <a:cs typeface="Times New Roman" pitchFamily="18" charset="0"/>
            </a:endParaRPr>
          </a:p>
          <a:p>
            <a:pPr eaLnBrk="1" hangingPunct="1">
              <a:lnSpc>
                <a:spcPct val="90000"/>
              </a:lnSpc>
              <a:defRPr/>
            </a:pPr>
            <a:r>
              <a:rPr lang="en-US" sz="5400" b="1" dirty="0">
                <a:latin typeface="Times New Roman" pitchFamily="18" charset="0"/>
                <a:cs typeface="Times New Roman" pitchFamily="18" charset="0"/>
              </a:rPr>
              <a:t>other source of law making and </a:t>
            </a:r>
            <a:r>
              <a:rPr lang="en-US" sz="5400" b="1" dirty="0" err="1">
                <a:latin typeface="Times New Roman" pitchFamily="18" charset="0"/>
                <a:cs typeface="Times New Roman" pitchFamily="18" charset="0"/>
              </a:rPr>
              <a:t>Qias</a:t>
            </a:r>
            <a:r>
              <a:rPr lang="en-US" sz="5400" b="1" dirty="0">
                <a:latin typeface="Times New Roman" pitchFamily="18" charset="0"/>
                <a:cs typeface="Times New Roman" pitchFamily="18" charset="0"/>
              </a:rPr>
              <a:t> which opened ways for the advancement of Jurisprudence and later on to other branch of knowledge like philosophy, astrology, </a:t>
            </a:r>
            <a:r>
              <a:rPr lang="en-US" sz="5400" b="1" dirty="0" err="1">
                <a:latin typeface="Times New Roman" pitchFamily="18" charset="0"/>
                <a:cs typeface="Times New Roman" pitchFamily="18" charset="0"/>
              </a:rPr>
              <a:t>maths</a:t>
            </a:r>
            <a:r>
              <a:rPr lang="en-US" sz="5400" b="1" dirty="0">
                <a:latin typeface="Times New Roman" pitchFamily="18" charset="0"/>
                <a:cs typeface="Times New Roman" pitchFamily="18" charset="0"/>
              </a:rPr>
              <a:t>, etc. under the Muslims.</a:t>
            </a:r>
          </a:p>
          <a:p>
            <a:pPr eaLnBrk="1" hangingPunct="1">
              <a:lnSpc>
                <a:spcPct val="90000"/>
              </a:lnSpc>
              <a:defRPr/>
            </a:pPr>
            <a:endParaRPr lang="en-US" sz="5400" b="1" dirty="0"/>
          </a:p>
        </p:txBody>
      </p:sp>
    </p:spTree>
    <p:extLst>
      <p:ext uri="{BB962C8B-B14F-4D97-AF65-F5344CB8AC3E}">
        <p14:creationId xmlns:p14="http://schemas.microsoft.com/office/powerpoint/2010/main" val="351990571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1" y="193184"/>
            <a:ext cx="10131425" cy="1442434"/>
          </a:xfrm>
        </p:spPr>
        <p:txBody>
          <a:bodyPr>
            <a:normAutofit fontScale="90000"/>
          </a:bodyPr>
          <a:lstStyle/>
          <a:p>
            <a:pPr marL="838200" indent="-838200">
              <a:defRPr/>
            </a:pPr>
            <a:r>
              <a:rPr lang="en-US" sz="2400" b="1" dirty="0"/>
              <a:t>9</a:t>
            </a:r>
            <a:r>
              <a:rPr lang="en-US" b="1" dirty="0">
                <a:latin typeface="Times New Roman" pitchFamily="18" charset="0"/>
                <a:cs typeface="Times New Roman" pitchFamily="18" charset="0"/>
              </a:rPr>
              <a:t>. AGRICULTURAL DEVELOPEMNT &amp; LAND REFORMS</a:t>
            </a:r>
            <a:r>
              <a:rPr lang="en-US" sz="4900" dirty="0">
                <a:latin typeface="Times New Roman" pitchFamily="18" charset="0"/>
                <a:cs typeface="Times New Roman" pitchFamily="18" charset="0"/>
              </a:rPr>
              <a:t/>
            </a:r>
            <a:br>
              <a:rPr lang="en-US" sz="4900" dirty="0">
                <a:latin typeface="Times New Roman" pitchFamily="18" charset="0"/>
                <a:cs typeface="Times New Roman" pitchFamily="18" charset="0"/>
              </a:rPr>
            </a:br>
            <a:endParaRPr lang="en-US" sz="4000" dirty="0">
              <a:latin typeface="Times New Roman" pitchFamily="18" charset="0"/>
              <a:cs typeface="Times New Roman" pitchFamily="18" charset="0"/>
            </a:endParaRPr>
          </a:p>
        </p:txBody>
      </p:sp>
      <p:sp>
        <p:nvSpPr>
          <p:cNvPr id="29699" name="Rectangle 3"/>
          <p:cNvSpPr>
            <a:spLocks noGrp="1" noChangeArrowheads="1"/>
          </p:cNvSpPr>
          <p:nvPr>
            <p:ph type="body" idx="1"/>
          </p:nvPr>
        </p:nvSpPr>
        <p:spPr>
          <a:xfrm>
            <a:off x="685801" y="1558344"/>
            <a:ext cx="10131425" cy="4881093"/>
          </a:xfrm>
        </p:spPr>
        <p:txBody>
          <a:bodyPr>
            <a:normAutofit/>
          </a:bodyPr>
          <a:lstStyle/>
          <a:p>
            <a:pPr eaLnBrk="1" hangingPunct="1">
              <a:defRPr/>
            </a:pPr>
            <a:r>
              <a:rPr lang="en-US" sz="4400" b="1" dirty="0" smtClean="0">
                <a:latin typeface="Times New Roman" pitchFamily="18" charset="0"/>
                <a:cs typeface="Times New Roman" pitchFamily="18" charset="0"/>
              </a:rPr>
              <a:t>Omer (RA) took keen interest in the development of agriculture and land reforms. Arabs were non-agricultural people and depended upon Egypt and Syria for their food needs. These areas when came under the Muslims, Omer allowed the previous occupants</a:t>
            </a:r>
          </a:p>
        </p:txBody>
      </p:sp>
    </p:spTree>
    <p:extLst>
      <p:ext uri="{BB962C8B-B14F-4D97-AF65-F5344CB8AC3E}">
        <p14:creationId xmlns:p14="http://schemas.microsoft.com/office/powerpoint/2010/main" val="402927029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206061" y="283335"/>
            <a:ext cx="11732653" cy="6143223"/>
          </a:xfrm>
        </p:spPr>
        <p:txBody>
          <a:bodyPr>
            <a:noAutofit/>
          </a:bodyPr>
          <a:lstStyle/>
          <a:p>
            <a:pPr eaLnBrk="1" hangingPunct="1">
              <a:defRPr/>
            </a:pPr>
            <a:r>
              <a:rPr lang="en-US" sz="4800" b="1" dirty="0">
                <a:latin typeface="Times New Roman" pitchFamily="18" charset="0"/>
                <a:cs typeface="Times New Roman" pitchFamily="18" charset="0"/>
              </a:rPr>
              <a:t>of the lands to continue their agriculture and these lands were not taken away from them. Those who had fled the areas during such battles, were informed to come back and take possession of their lands and continue tilling them.</a:t>
            </a:r>
          </a:p>
          <a:p>
            <a:pPr eaLnBrk="1" hangingPunct="1">
              <a:defRPr/>
            </a:pPr>
            <a:endParaRPr lang="en-US" sz="4800" dirty="0"/>
          </a:p>
        </p:txBody>
      </p:sp>
    </p:spTree>
    <p:extLst>
      <p:ext uri="{BB962C8B-B14F-4D97-AF65-F5344CB8AC3E}">
        <p14:creationId xmlns:p14="http://schemas.microsoft.com/office/powerpoint/2010/main" val="397775631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309093" y="533401"/>
            <a:ext cx="11513713" cy="5597525"/>
          </a:xfrm>
        </p:spPr>
        <p:txBody>
          <a:bodyPr>
            <a:normAutofit/>
          </a:bodyPr>
          <a:lstStyle/>
          <a:p>
            <a:pPr eaLnBrk="1" hangingPunct="1">
              <a:defRPr/>
            </a:pPr>
            <a:r>
              <a:rPr lang="en-US" sz="4400" b="1" dirty="0" smtClean="0">
                <a:latin typeface="Times New Roman" pitchFamily="18" charset="0"/>
                <a:cs typeface="Times New Roman" pitchFamily="18" charset="0"/>
              </a:rPr>
              <a:t>It was also decided that all the uncultivated lands be given to those who could bring them under cultivation. Those who could not cultivate these lands for three years continuously, were taken back from them  and allotted to others who were interested in doing so. Such state lands were granted to the cultivators.</a:t>
            </a:r>
          </a:p>
        </p:txBody>
      </p:sp>
    </p:spTree>
    <p:extLst>
      <p:ext uri="{BB962C8B-B14F-4D97-AF65-F5344CB8AC3E}">
        <p14:creationId xmlns:p14="http://schemas.microsoft.com/office/powerpoint/2010/main" val="107464414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a:xfrm>
            <a:off x="296214" y="609601"/>
            <a:ext cx="11449318" cy="5521325"/>
          </a:xfrm>
        </p:spPr>
        <p:txBody>
          <a:bodyPr>
            <a:normAutofit/>
          </a:bodyPr>
          <a:lstStyle/>
          <a:p>
            <a:pPr eaLnBrk="1" hangingPunct="1">
              <a:lnSpc>
                <a:spcPct val="90000"/>
              </a:lnSpc>
              <a:defRPr/>
            </a:pPr>
            <a:r>
              <a:rPr lang="en-US" sz="4400" b="1" dirty="0">
                <a:latin typeface="Times New Roman" pitchFamily="18" charset="0"/>
                <a:cs typeface="Times New Roman" pitchFamily="18" charset="0"/>
              </a:rPr>
              <a:t>For the development of the agriculture, ,Omer constructed many water canals in Egypt and Syria and Iraq. According to </a:t>
            </a:r>
            <a:r>
              <a:rPr lang="en-US" sz="4400" b="1" dirty="0" err="1">
                <a:latin typeface="Times New Roman" pitchFamily="18" charset="0"/>
                <a:cs typeface="Times New Roman" pitchFamily="18" charset="0"/>
              </a:rPr>
              <a:t>Maqrezi</a:t>
            </a:r>
            <a:r>
              <a:rPr lang="en-US" sz="4400" b="1" dirty="0">
                <a:latin typeface="Times New Roman" pitchFamily="18" charset="0"/>
                <a:cs typeface="Times New Roman" pitchFamily="18" charset="0"/>
              </a:rPr>
              <a:t>, only in Egypt a number of 120,000 laborers were employed to work on such projects through out the year and these laborers were paid from the national exchequer</a:t>
            </a:r>
            <a:r>
              <a:rPr lang="en-US" sz="4400" b="1" dirty="0">
                <a:latin typeface="Times New Roman" pitchFamily="18" charset="0"/>
                <a:cs typeface="Times New Roman" pitchFamily="18" charset="0"/>
                <a:hlinkClick r:id="" action="ppaction://noaction"/>
              </a:rPr>
              <a:t>[1]</a:t>
            </a:r>
            <a:r>
              <a:rPr lang="en-US" sz="4400" b="1" dirty="0">
                <a:latin typeface="Times New Roman" pitchFamily="18" charset="0"/>
                <a:cs typeface="Times New Roman" pitchFamily="18" charset="0"/>
              </a:rPr>
              <a:t>.</a:t>
            </a:r>
            <a:r>
              <a:rPr lang="en-US" sz="2400" b="1" dirty="0" smtClean="0">
                <a:latin typeface="Times New Roman" pitchFamily="18" charset="0"/>
                <a:cs typeface="Times New Roman" pitchFamily="18" charset="0"/>
              </a:rPr>
              <a:t> </a:t>
            </a:r>
          </a:p>
          <a:p>
            <a:pPr eaLnBrk="1" hangingPunct="1">
              <a:lnSpc>
                <a:spcPct val="90000"/>
              </a:lnSpc>
              <a:defRPr/>
            </a:pPr>
            <a:r>
              <a:rPr lang="en-US" sz="2400" dirty="0">
                <a:hlinkClick r:id="" action="ppaction://noaction"/>
              </a:rPr>
              <a:t>1]</a:t>
            </a:r>
            <a:r>
              <a:rPr lang="en-US" sz="2400" dirty="0"/>
              <a:t> </a:t>
            </a:r>
            <a:r>
              <a:rPr lang="en-US" sz="2400" dirty="0" err="1"/>
              <a:t>Maqrezi</a:t>
            </a:r>
            <a:r>
              <a:rPr lang="en-US" sz="2400" dirty="0"/>
              <a:t>, </a:t>
            </a:r>
            <a:r>
              <a:rPr lang="en-US" sz="2400" dirty="0" err="1"/>
              <a:t>Kiatbus-Salook</a:t>
            </a:r>
            <a:r>
              <a:rPr lang="en-US" sz="2400" dirty="0"/>
              <a:t>,</a:t>
            </a:r>
            <a:r>
              <a:rPr lang="en-US" sz="2400" i="1" dirty="0"/>
              <a:t> </a:t>
            </a:r>
            <a:r>
              <a:rPr lang="en-US" sz="2400" dirty="0" err="1"/>
              <a:t>Vol</a:t>
            </a:r>
            <a:r>
              <a:rPr lang="en-US" sz="2400" dirty="0"/>
              <a:t>-I. Cf.  </a:t>
            </a:r>
            <a:r>
              <a:rPr lang="en-US" sz="2400" dirty="0" err="1"/>
              <a:t>Shibli</a:t>
            </a:r>
            <a:r>
              <a:rPr lang="en-US" sz="2400" dirty="0"/>
              <a:t> </a:t>
            </a:r>
            <a:r>
              <a:rPr lang="en-US" sz="2400" dirty="0" err="1"/>
              <a:t>Namani</a:t>
            </a:r>
            <a:r>
              <a:rPr lang="en-US" sz="2400" dirty="0"/>
              <a:t>, 1927, </a:t>
            </a:r>
            <a:r>
              <a:rPr lang="en-US" sz="2400" i="1" dirty="0"/>
              <a:t>al-</a:t>
            </a:r>
            <a:r>
              <a:rPr lang="en-US" sz="2400" i="1" dirty="0" err="1"/>
              <a:t>Farooq</a:t>
            </a:r>
            <a:r>
              <a:rPr lang="en-US" sz="2400" i="1" dirty="0" smtClean="0"/>
              <a:t>.</a:t>
            </a:r>
            <a:r>
              <a:rPr lang="en-US" sz="2400" dirty="0" smtClean="0"/>
              <a:t> </a:t>
            </a:r>
          </a:p>
          <a:p>
            <a:pPr eaLnBrk="1" hangingPunct="1">
              <a:lnSpc>
                <a:spcPct val="90000"/>
              </a:lnSpc>
              <a:defRPr/>
            </a:pPr>
            <a:endParaRPr lang="en-US" sz="2400" dirty="0" smtClean="0"/>
          </a:p>
        </p:txBody>
      </p:sp>
    </p:spTree>
    <p:extLst>
      <p:ext uri="{BB962C8B-B14F-4D97-AF65-F5344CB8AC3E}">
        <p14:creationId xmlns:p14="http://schemas.microsoft.com/office/powerpoint/2010/main" val="378774603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360607" y="685801"/>
            <a:ext cx="11269015" cy="5869545"/>
          </a:xfrm>
        </p:spPr>
        <p:txBody>
          <a:bodyPr/>
          <a:lstStyle/>
          <a:p>
            <a:pPr eaLnBrk="1" hangingPunct="1">
              <a:defRPr/>
            </a:pPr>
            <a:r>
              <a:rPr lang="en-US" sz="4400" b="1" dirty="0" smtClean="0">
                <a:latin typeface="Times New Roman" pitchFamily="18" charset="0"/>
                <a:cs typeface="Times New Roman" pitchFamily="18" charset="0"/>
              </a:rPr>
              <a:t>Omer introduced a new system of land revenue. He divide the lands into two categories namely, </a:t>
            </a:r>
            <a:r>
              <a:rPr lang="en-US" sz="4400" b="1" i="1" dirty="0" err="1" smtClean="0">
                <a:latin typeface="Times New Roman" pitchFamily="18" charset="0"/>
                <a:cs typeface="Times New Roman" pitchFamily="18" charset="0"/>
              </a:rPr>
              <a:t>Ushria</a:t>
            </a:r>
            <a:r>
              <a:rPr lang="en-US" sz="4400" b="1" dirty="0" smtClean="0">
                <a:latin typeface="Times New Roman" pitchFamily="18" charset="0"/>
                <a:cs typeface="Times New Roman" pitchFamily="18" charset="0"/>
              </a:rPr>
              <a:t> and </a:t>
            </a:r>
            <a:r>
              <a:rPr lang="en-US" sz="4400" b="1" i="1" dirty="0" err="1" smtClean="0">
                <a:latin typeface="Times New Roman" pitchFamily="18" charset="0"/>
                <a:cs typeface="Times New Roman" pitchFamily="18" charset="0"/>
              </a:rPr>
              <a:t>Kharajiah</a:t>
            </a:r>
            <a:r>
              <a:rPr lang="en-US" sz="4400" b="1" dirty="0" smtClean="0">
                <a:latin typeface="Times New Roman" pitchFamily="18" charset="0"/>
                <a:cs typeface="Times New Roman" pitchFamily="18" charset="0"/>
              </a:rPr>
              <a:t>. The former lands were the property of Muslims and a tithe 1/10th was received on it which had to go to the national exchequer as an obligatory tax on lands</a:t>
            </a:r>
            <a:r>
              <a:rPr lang="en-US" dirty="0" smtClean="0"/>
              <a:t>. </a:t>
            </a:r>
          </a:p>
        </p:txBody>
      </p:sp>
    </p:spTree>
    <p:extLst>
      <p:ext uri="{BB962C8B-B14F-4D97-AF65-F5344CB8AC3E}">
        <p14:creationId xmlns:p14="http://schemas.microsoft.com/office/powerpoint/2010/main" val="108953402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334851" y="838200"/>
            <a:ext cx="11410681" cy="5715000"/>
          </a:xfrm>
        </p:spPr>
        <p:txBody>
          <a:bodyPr>
            <a:normAutofit/>
          </a:bodyPr>
          <a:lstStyle/>
          <a:p>
            <a:pPr eaLnBrk="1" hangingPunct="1">
              <a:defRPr/>
            </a:pPr>
            <a:r>
              <a:rPr lang="en-US" sz="3600" b="1" dirty="0" smtClean="0">
                <a:latin typeface="Times New Roman" pitchFamily="18" charset="0"/>
                <a:cs typeface="Times New Roman" pitchFamily="18" charset="0"/>
              </a:rPr>
              <a:t>Those lands belonged to the Non-Muslims, were brought under the pool tax and a nominal tax/ land revenue was imposed on them. This system boosted the economy of the state. </a:t>
            </a:r>
          </a:p>
          <a:p>
            <a:pPr eaLnBrk="1" hangingPunct="1">
              <a:defRPr/>
            </a:pPr>
            <a:r>
              <a:rPr lang="en-US" sz="3600" b="1" dirty="0" smtClean="0">
                <a:latin typeface="Times New Roman" pitchFamily="18" charset="0"/>
                <a:cs typeface="Times New Roman" pitchFamily="18" charset="0"/>
              </a:rPr>
              <a:t>During this period the famous canal Abu Musa was built on river Tigris in Iraq and which was nine miles long. Canal Abu </a:t>
            </a:r>
            <a:r>
              <a:rPr lang="en-US" sz="3600" b="1" dirty="0" err="1" smtClean="0">
                <a:latin typeface="Times New Roman" pitchFamily="18" charset="0"/>
                <a:cs typeface="Times New Roman" pitchFamily="18" charset="0"/>
              </a:rPr>
              <a:t>Saad</a:t>
            </a:r>
            <a:r>
              <a:rPr lang="en-US" sz="3600" b="1" dirty="0" smtClean="0">
                <a:latin typeface="Times New Roman" pitchFamily="18" charset="0"/>
                <a:cs typeface="Times New Roman" pitchFamily="18" charset="0"/>
              </a:rPr>
              <a:t> built on Tigris which was later redesigned and completed by </a:t>
            </a:r>
            <a:r>
              <a:rPr lang="en-US" sz="3600" b="1" dirty="0" err="1" smtClean="0">
                <a:latin typeface="Times New Roman" pitchFamily="18" charset="0"/>
                <a:cs typeface="Times New Roman" pitchFamily="18" charset="0"/>
              </a:rPr>
              <a:t>Hujjaj</a:t>
            </a:r>
            <a:r>
              <a:rPr lang="en-US" sz="3600" b="1" dirty="0" smtClean="0">
                <a:latin typeface="Times New Roman" pitchFamily="18" charset="0"/>
                <a:cs typeface="Times New Roman" pitchFamily="18" charset="0"/>
              </a:rPr>
              <a:t> Bin </a:t>
            </a:r>
            <a:r>
              <a:rPr lang="en-US" sz="3600" b="1" dirty="0" err="1" smtClean="0">
                <a:latin typeface="Times New Roman" pitchFamily="18" charset="0"/>
                <a:cs typeface="Times New Roman" pitchFamily="18" charset="0"/>
              </a:rPr>
              <a:t>Yousaf</a:t>
            </a:r>
            <a:r>
              <a:rPr lang="en-US" sz="3600" b="1" dirty="0" smtClean="0">
                <a:latin typeface="Times New Roman" pitchFamily="18" charset="0"/>
                <a:cs typeface="Times New Roman" pitchFamily="18" charset="0"/>
              </a:rPr>
              <a:t>, </a:t>
            </a:r>
          </a:p>
          <a:p>
            <a:pPr eaLnBrk="1" hangingPunct="1">
              <a:defRPr/>
            </a:pPr>
            <a:endParaRPr lang="en-US" sz="3600" dirty="0" smtClean="0"/>
          </a:p>
          <a:p>
            <a:pPr eaLnBrk="1" hangingPunct="1">
              <a:defRPr/>
            </a:pPr>
            <a:endParaRPr lang="en-US" sz="3600" dirty="0" smtClean="0"/>
          </a:p>
        </p:txBody>
      </p:sp>
    </p:spTree>
    <p:extLst>
      <p:ext uri="{BB962C8B-B14F-4D97-AF65-F5344CB8AC3E}">
        <p14:creationId xmlns:p14="http://schemas.microsoft.com/office/powerpoint/2010/main" val="398798572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373487" y="381000"/>
            <a:ext cx="11629623" cy="6740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har char="–"/>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en-US" altLang="en-US" sz="4000" b="1" dirty="0">
                <a:latin typeface="Times New Roman" pitchFamily="18" charset="0"/>
                <a:cs typeface="Times New Roman" pitchFamily="18" charset="0"/>
              </a:rPr>
              <a:t>Canal </a:t>
            </a:r>
            <a:r>
              <a:rPr lang="en-US" altLang="en-US" sz="4000" b="1" dirty="0" err="1">
                <a:latin typeface="Times New Roman" pitchFamily="18" charset="0"/>
                <a:cs typeface="Times New Roman" pitchFamily="18" charset="0"/>
              </a:rPr>
              <a:t>Amirul</a:t>
            </a:r>
            <a:r>
              <a:rPr lang="en-US" altLang="en-US" sz="4000" b="1" dirty="0">
                <a:latin typeface="Times New Roman" pitchFamily="18" charset="0"/>
                <a:cs typeface="Times New Roman" pitchFamily="18" charset="0"/>
              </a:rPr>
              <a:t> </a:t>
            </a:r>
            <a:r>
              <a:rPr lang="en-US" altLang="en-US" sz="4000" b="1" dirty="0" err="1">
                <a:latin typeface="Times New Roman" pitchFamily="18" charset="0"/>
                <a:cs typeface="Times New Roman" pitchFamily="18" charset="0"/>
              </a:rPr>
              <a:t>Mumeneen</a:t>
            </a:r>
            <a:r>
              <a:rPr lang="en-US" altLang="en-US" sz="4000" b="1" dirty="0">
                <a:latin typeface="Times New Roman" pitchFamily="18" charset="0"/>
                <a:cs typeface="Times New Roman" pitchFamily="18" charset="0"/>
              </a:rPr>
              <a:t>, 69 miles long, connecting river Mediterranean sea and Red Sea, completed in Six months. This canal is now a day known as Suez Canal</a:t>
            </a:r>
            <a:r>
              <a:rPr lang="en-US" altLang="en-US" sz="4000" b="1" dirty="0">
                <a:latin typeface="Times New Roman" pitchFamily="18" charset="0"/>
                <a:cs typeface="Times New Roman" pitchFamily="18" charset="0"/>
                <a:hlinkClick r:id="rId2" action="ppaction://hlinksldjump"/>
              </a:rPr>
              <a:t>[1]</a:t>
            </a:r>
            <a:endParaRPr lang="en-US" altLang="en-US" sz="4000" b="1" dirty="0">
              <a:latin typeface="Times New Roman" pitchFamily="18" charset="0"/>
              <a:cs typeface="Times New Roman" pitchFamily="18" charset="0"/>
            </a:endParaRPr>
          </a:p>
          <a:p>
            <a:pPr eaLnBrk="1" hangingPunct="1">
              <a:spcBef>
                <a:spcPct val="0"/>
              </a:spcBef>
              <a:buClrTx/>
              <a:buSzTx/>
              <a:buFontTx/>
              <a:buNone/>
            </a:pPr>
            <a:r>
              <a:rPr lang="en-US" altLang="en-US" sz="4000" b="1" dirty="0" smtClean="0">
                <a:latin typeface="Times New Roman" pitchFamily="18" charset="0"/>
                <a:cs typeface="Times New Roman" pitchFamily="18" charset="0"/>
              </a:rPr>
              <a:t>Basically</a:t>
            </a:r>
            <a:r>
              <a:rPr lang="en-US" altLang="en-US" sz="4000" b="1" dirty="0">
                <a:latin typeface="Times New Roman" pitchFamily="18" charset="0"/>
                <a:cs typeface="Times New Roman" pitchFamily="18" charset="0"/>
              </a:rPr>
              <a:t>, this canal was already existent, built by </a:t>
            </a:r>
            <a:r>
              <a:rPr lang="en-US" altLang="en-US" sz="4000" b="1" dirty="0" err="1">
                <a:latin typeface="Times New Roman" pitchFamily="18" charset="0"/>
                <a:cs typeface="Times New Roman" pitchFamily="18" charset="0"/>
              </a:rPr>
              <a:t>Raamsees</a:t>
            </a:r>
            <a:r>
              <a:rPr lang="en-US" altLang="en-US" sz="4000" b="1" dirty="0">
                <a:latin typeface="Times New Roman" pitchFamily="18" charset="0"/>
                <a:cs typeface="Times New Roman" pitchFamily="18" charset="0"/>
              </a:rPr>
              <a:t>-II, The Pharaoh (  </a:t>
            </a:r>
            <a:r>
              <a:rPr lang="en-US" altLang="en-US" sz="4000" b="1" dirty="0" err="1">
                <a:latin typeface="Times New Roman" pitchFamily="18" charset="0"/>
                <a:cs typeface="Times New Roman" pitchFamily="18" charset="0"/>
              </a:rPr>
              <a:t>Waleed-ibn-musaab-ibn-rayyan</a:t>
            </a:r>
            <a:r>
              <a:rPr lang="en-US" altLang="en-US" sz="4000" b="1" dirty="0">
                <a:latin typeface="Times New Roman" pitchFamily="18" charset="0"/>
                <a:cs typeface="Times New Roman" pitchFamily="18" charset="0"/>
              </a:rPr>
              <a:t>), in the era of  Moses (Musa AS) but was totally choked by silt for centuries.</a:t>
            </a:r>
          </a:p>
          <a:p>
            <a:pPr eaLnBrk="1" hangingPunct="1">
              <a:spcBef>
                <a:spcPct val="0"/>
              </a:spcBef>
              <a:buClrTx/>
              <a:buSzTx/>
              <a:buFontTx/>
              <a:buNone/>
            </a:pPr>
            <a:endParaRPr lang="en-US" altLang="en-US" sz="4000" b="1" dirty="0">
              <a:latin typeface="Times New Roman" pitchFamily="18" charset="0"/>
              <a:cs typeface="Times New Roman" pitchFamily="18" charset="0"/>
            </a:endParaRPr>
          </a:p>
          <a:p>
            <a:pPr eaLnBrk="1" hangingPunct="1">
              <a:spcBef>
                <a:spcPct val="0"/>
              </a:spcBef>
              <a:buClrTx/>
              <a:buSzTx/>
              <a:buFontTx/>
              <a:buNone/>
            </a:pPr>
            <a:endParaRPr lang="en-US" altLang="en-US" sz="4000" b="1" dirty="0">
              <a:latin typeface="Times New Roman" pitchFamily="18" charset="0"/>
              <a:cs typeface="Times New Roman" pitchFamily="18" charset="0"/>
            </a:endParaRPr>
          </a:p>
          <a:p>
            <a:pPr eaLnBrk="1" hangingPunct="1">
              <a:spcBef>
                <a:spcPct val="0"/>
              </a:spcBef>
              <a:buClrTx/>
              <a:buSzTx/>
              <a:buFontTx/>
              <a:buNone/>
            </a:pPr>
            <a:r>
              <a:rPr lang="en-US" altLang="en-US" dirty="0"/>
              <a:t> </a:t>
            </a:r>
          </a:p>
        </p:txBody>
      </p:sp>
    </p:spTree>
    <p:extLst>
      <p:ext uri="{BB962C8B-B14F-4D97-AF65-F5344CB8AC3E}">
        <p14:creationId xmlns:p14="http://schemas.microsoft.com/office/powerpoint/2010/main" val="340241706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sz="quarter" idx="1"/>
          </p:nvPr>
        </p:nvSpPr>
        <p:spPr>
          <a:xfrm>
            <a:off x="347729" y="533400"/>
            <a:ext cx="11500833" cy="6019800"/>
          </a:xfrm>
        </p:spPr>
        <p:txBody>
          <a:bodyPr>
            <a:noAutofit/>
          </a:bodyPr>
          <a:lstStyle/>
          <a:p>
            <a:pPr algn="l">
              <a:defRPr/>
            </a:pPr>
            <a:r>
              <a:rPr lang="en-US" sz="6600" b="1" cap="none" dirty="0" smtClean="0">
                <a:latin typeface="Times New Roman" pitchFamily="18" charset="0"/>
                <a:cs typeface="Times New Roman" pitchFamily="18" charset="0"/>
              </a:rPr>
              <a:t>it was reconstructed at a time when </a:t>
            </a:r>
            <a:r>
              <a:rPr lang="en-US" sz="6600" b="1" cap="none" dirty="0" err="1">
                <a:latin typeface="Times New Roman" pitchFamily="18" charset="0"/>
                <a:cs typeface="Times New Roman" pitchFamily="18" charset="0"/>
              </a:rPr>
              <a:t>M</a:t>
            </a:r>
            <a:r>
              <a:rPr lang="en-US" sz="6600" b="1" cap="none" dirty="0" err="1" smtClean="0">
                <a:latin typeface="Times New Roman" pitchFamily="18" charset="0"/>
                <a:cs typeface="Times New Roman" pitchFamily="18" charset="0"/>
              </a:rPr>
              <a:t>adina</a:t>
            </a:r>
            <a:r>
              <a:rPr lang="en-US" sz="6600" b="1" cap="none" dirty="0" smtClean="0">
                <a:latin typeface="Times New Roman" pitchFamily="18" charset="0"/>
                <a:cs typeface="Times New Roman" pitchFamily="18" charset="0"/>
              </a:rPr>
              <a:t> was hit by famine and grain from </a:t>
            </a:r>
            <a:r>
              <a:rPr lang="en-US" sz="6600" b="1" cap="none" dirty="0">
                <a:latin typeface="Times New Roman" pitchFamily="18" charset="0"/>
                <a:cs typeface="Times New Roman" pitchFamily="18" charset="0"/>
              </a:rPr>
              <a:t>E</a:t>
            </a:r>
            <a:r>
              <a:rPr lang="en-US" sz="6600" b="1" cap="none" dirty="0" smtClean="0">
                <a:latin typeface="Times New Roman" pitchFamily="18" charset="0"/>
                <a:cs typeface="Times New Roman" pitchFamily="18" charset="0"/>
              </a:rPr>
              <a:t>gypt and </a:t>
            </a:r>
            <a:r>
              <a:rPr lang="en-US" sz="6600" b="1" cap="none" dirty="0">
                <a:latin typeface="Times New Roman" pitchFamily="18" charset="0"/>
                <a:cs typeface="Times New Roman" pitchFamily="18" charset="0"/>
              </a:rPr>
              <a:t>S</a:t>
            </a:r>
            <a:r>
              <a:rPr lang="en-US" sz="6600" b="1" cap="none" dirty="0" smtClean="0">
                <a:latin typeface="Times New Roman" pitchFamily="18" charset="0"/>
                <a:cs typeface="Times New Roman" pitchFamily="18" charset="0"/>
              </a:rPr>
              <a:t>yria could not reach easily by land route.  </a:t>
            </a:r>
          </a:p>
          <a:p>
            <a:pPr eaLnBrk="1" hangingPunct="1">
              <a:defRPr/>
            </a:pPr>
            <a:r>
              <a:rPr lang="en-US" sz="6600" dirty="0" smtClean="0"/>
              <a:t> </a:t>
            </a:r>
            <a:r>
              <a:rPr lang="en-US" sz="7200" dirty="0"/>
              <a:t/>
            </a:r>
            <a:br>
              <a:rPr lang="en-US" sz="7200" dirty="0"/>
            </a:br>
            <a:endParaRPr lang="en-US" sz="3200" dirty="0" smtClean="0"/>
          </a:p>
          <a:p>
            <a:pPr>
              <a:defRPr/>
            </a:pPr>
            <a:endParaRPr lang="en-US" sz="3200" dirty="0"/>
          </a:p>
        </p:txBody>
      </p:sp>
    </p:spTree>
    <p:extLst>
      <p:ext uri="{BB962C8B-B14F-4D97-AF65-F5344CB8AC3E}">
        <p14:creationId xmlns:p14="http://schemas.microsoft.com/office/powerpoint/2010/main" val="1656246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540913" y="154546"/>
            <a:ext cx="11178861" cy="1287888"/>
          </a:xfrm>
        </p:spPr>
        <p:txBody>
          <a:bodyPr>
            <a:normAutofit fontScale="90000"/>
          </a:bodyPr>
          <a:lstStyle/>
          <a:p>
            <a:pPr marL="838200" indent="-838200">
              <a:defRPr/>
            </a:pPr>
            <a:r>
              <a:rPr lang="en-US" sz="4000" dirty="0"/>
              <a:t> </a:t>
            </a:r>
            <a:br>
              <a:rPr lang="en-US" sz="4000" dirty="0"/>
            </a:br>
            <a:r>
              <a:rPr lang="en-US" b="1" dirty="0">
                <a:latin typeface="Times New Roman" pitchFamily="18" charset="0"/>
                <a:cs typeface="Times New Roman" pitchFamily="18" charset="0"/>
              </a:rPr>
              <a:t>The Islamic Approach to Social Welfare</a:t>
            </a:r>
            <a:r>
              <a:rPr lang="en-US" sz="4900" b="1" dirty="0">
                <a:latin typeface="Times New Roman" pitchFamily="18" charset="0"/>
                <a:cs typeface="Times New Roman" pitchFamily="18" charset="0"/>
              </a:rPr>
              <a:t> </a:t>
            </a:r>
            <a:r>
              <a:rPr lang="en-US" sz="4000" b="1" dirty="0"/>
              <a:t/>
            </a:r>
            <a:br>
              <a:rPr lang="en-US" sz="4000" b="1" dirty="0"/>
            </a:br>
            <a:endParaRPr lang="en-US" sz="4000" b="1" dirty="0"/>
          </a:p>
        </p:txBody>
      </p:sp>
      <p:sp>
        <p:nvSpPr>
          <p:cNvPr id="81923" name="Rectangle 3"/>
          <p:cNvSpPr>
            <a:spLocks noGrp="1" noChangeArrowheads="1"/>
          </p:cNvSpPr>
          <p:nvPr>
            <p:ph type="body" idx="1"/>
          </p:nvPr>
        </p:nvSpPr>
        <p:spPr>
          <a:xfrm>
            <a:off x="296213" y="1219199"/>
            <a:ext cx="11603865" cy="5400541"/>
          </a:xfrm>
        </p:spPr>
        <p:txBody>
          <a:bodyPr>
            <a:normAutofit/>
          </a:bodyPr>
          <a:lstStyle/>
          <a:p>
            <a:pPr eaLnBrk="1" hangingPunct="1">
              <a:defRPr/>
            </a:pPr>
            <a:r>
              <a:rPr lang="en-US" sz="3600" b="1" dirty="0">
                <a:latin typeface="Times New Roman" pitchFamily="18" charset="0"/>
                <a:cs typeface="Times New Roman" pitchFamily="18" charset="0"/>
              </a:rPr>
              <a:t>Catering to the welfare of the people and relieving them of hardships is a basic objective of the Islamic State, and the Islamic concept of welfare encompasses all the welfare services which are known in the west as social services - education, health, rural development, agriculture, public health, sanitation, income maintenance, child welfare, law and order and any other aspect of material and social well-being. </a:t>
            </a:r>
          </a:p>
        </p:txBody>
      </p:sp>
    </p:spTree>
    <p:extLst>
      <p:ext uri="{BB962C8B-B14F-4D97-AF65-F5344CB8AC3E}">
        <p14:creationId xmlns:p14="http://schemas.microsoft.com/office/powerpoint/2010/main" val="149922190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1" y="115910"/>
            <a:ext cx="10131425" cy="1532587"/>
          </a:xfrm>
        </p:spPr>
        <p:txBody>
          <a:bodyPr>
            <a:normAutofit/>
          </a:bodyPr>
          <a:lstStyle/>
          <a:p>
            <a:pPr marL="838200" indent="-838200">
              <a:defRPr/>
            </a:pPr>
            <a:r>
              <a:rPr lang="en-US" sz="4000" b="1" dirty="0">
                <a:latin typeface="Times New Roman" pitchFamily="18" charset="0"/>
                <a:cs typeface="Times New Roman" pitchFamily="18" charset="0"/>
              </a:rPr>
              <a:t>10. PUBLIC WORKS</a:t>
            </a:r>
            <a:r>
              <a:rPr lang="en-US" sz="4000" dirty="0"/>
              <a:t/>
            </a:r>
            <a:br>
              <a:rPr lang="en-US" sz="4000" dirty="0"/>
            </a:br>
            <a:endParaRPr lang="en-US" sz="4000" dirty="0"/>
          </a:p>
        </p:txBody>
      </p:sp>
      <p:sp>
        <p:nvSpPr>
          <p:cNvPr id="32771" name="Rectangle 3"/>
          <p:cNvSpPr>
            <a:spLocks noGrp="1" noChangeArrowheads="1"/>
          </p:cNvSpPr>
          <p:nvPr>
            <p:ph type="body" idx="1"/>
          </p:nvPr>
        </p:nvSpPr>
        <p:spPr>
          <a:xfrm>
            <a:off x="218941" y="1210615"/>
            <a:ext cx="10598285" cy="5318974"/>
          </a:xfrm>
        </p:spPr>
        <p:txBody>
          <a:bodyPr>
            <a:normAutofit/>
          </a:bodyPr>
          <a:lstStyle/>
          <a:p>
            <a:pPr eaLnBrk="1" hangingPunct="1">
              <a:defRPr/>
            </a:pPr>
            <a:r>
              <a:rPr lang="en-US" sz="4000" b="1" dirty="0" smtClean="0">
                <a:latin typeface="Times New Roman" pitchFamily="18" charset="0"/>
                <a:cs typeface="Times New Roman" pitchFamily="18" charset="0"/>
              </a:rPr>
              <a:t>This is the most modern term used for construction works by the state and includes the construction of roads, buildings, canals, bridges, hospitals, schools etc. In Arabic there was no proper term for this and in Egypt and Syria, it was known as NAZARAT-E-NAFIA i.e. </a:t>
            </a:r>
          </a:p>
          <a:p>
            <a:pPr eaLnBrk="1" hangingPunct="1">
              <a:defRPr/>
            </a:pPr>
            <a:r>
              <a:rPr lang="en-US" sz="4000" b="1" dirty="0">
                <a:latin typeface="Times New Roman" pitchFamily="18" charset="0"/>
                <a:cs typeface="Times New Roman" pitchFamily="18" charset="0"/>
                <a:hlinkClick r:id="" action="ppaction://noaction"/>
              </a:rPr>
              <a:t>[1]</a:t>
            </a:r>
            <a:r>
              <a:rPr lang="en-US" sz="4000" b="1" dirty="0">
                <a:latin typeface="Times New Roman" pitchFamily="18" charset="0"/>
                <a:cs typeface="Times New Roman" pitchFamily="18" charset="0"/>
              </a:rPr>
              <a:t> William Muer  Sir,  </a:t>
            </a:r>
            <a:r>
              <a:rPr lang="en-US" sz="4000" b="1" i="1" dirty="0" err="1">
                <a:latin typeface="Times New Roman" pitchFamily="18" charset="0"/>
                <a:cs typeface="Times New Roman" pitchFamily="18" charset="0"/>
              </a:rPr>
              <a:t>Op.Cit</a:t>
            </a:r>
            <a:r>
              <a:rPr lang="en-US" sz="4000" b="1" i="1" dirty="0">
                <a:latin typeface="Times New Roman" pitchFamily="18" charset="0"/>
                <a:cs typeface="Times New Roman" pitchFamily="18" charset="0"/>
              </a:rPr>
              <a:t>.</a:t>
            </a:r>
          </a:p>
        </p:txBody>
      </p:sp>
    </p:spTree>
    <p:extLst>
      <p:ext uri="{BB962C8B-B14F-4D97-AF65-F5344CB8AC3E}">
        <p14:creationId xmlns:p14="http://schemas.microsoft.com/office/powerpoint/2010/main" val="194622455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idx="1"/>
          </p:nvPr>
        </p:nvSpPr>
        <p:spPr>
          <a:xfrm>
            <a:off x="244699" y="304801"/>
            <a:ext cx="11681138" cy="6263424"/>
          </a:xfrm>
        </p:spPr>
        <p:txBody>
          <a:bodyPr/>
          <a:lstStyle/>
          <a:p>
            <a:pPr eaLnBrk="1" hangingPunct="1">
              <a:defRPr/>
            </a:pPr>
            <a:r>
              <a:rPr lang="en-US" sz="4800" b="1" dirty="0" smtClean="0">
                <a:latin typeface="Times New Roman" pitchFamily="18" charset="0"/>
                <a:cs typeface="Times New Roman" pitchFamily="18" charset="0"/>
              </a:rPr>
              <a:t>the </a:t>
            </a:r>
            <a:r>
              <a:rPr lang="en-US" sz="4800" b="1" dirty="0">
                <a:latin typeface="Times New Roman" pitchFamily="18" charset="0"/>
                <a:cs typeface="Times New Roman" pitchFamily="18" charset="0"/>
              </a:rPr>
              <a:t>department of public welfare. In the period of Omer, except hospitals, the rest of the public construction works were given high priority. In those days the concept of hospitalization was not introduced in Arabia, probably. </a:t>
            </a:r>
          </a:p>
          <a:p>
            <a:pPr eaLnBrk="1" hangingPunct="1">
              <a:defRPr/>
            </a:pPr>
            <a:endParaRPr lang="en-US" sz="4000" dirty="0"/>
          </a:p>
        </p:txBody>
      </p:sp>
    </p:spTree>
    <p:extLst>
      <p:ext uri="{BB962C8B-B14F-4D97-AF65-F5344CB8AC3E}">
        <p14:creationId xmlns:p14="http://schemas.microsoft.com/office/powerpoint/2010/main" val="364223077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type="body" idx="1"/>
          </p:nvPr>
        </p:nvSpPr>
        <p:spPr>
          <a:xfrm>
            <a:off x="386365" y="502276"/>
            <a:ext cx="11243257" cy="5593724"/>
          </a:xfrm>
        </p:spPr>
        <p:txBody>
          <a:bodyPr/>
          <a:lstStyle/>
          <a:p>
            <a:pPr eaLnBrk="1" hangingPunct="1">
              <a:defRPr/>
            </a:pPr>
            <a:endParaRPr lang="en-US" sz="3600" dirty="0"/>
          </a:p>
          <a:p>
            <a:pPr eaLnBrk="1" hangingPunct="1">
              <a:defRPr/>
            </a:pPr>
            <a:r>
              <a:rPr lang="en-US" sz="6000" b="1" dirty="0">
                <a:latin typeface="Times New Roman" pitchFamily="18" charset="0"/>
                <a:cs typeface="Times New Roman" pitchFamily="18" charset="0"/>
              </a:rPr>
              <a:t>In the history of Arabia, Omer, for the first time introduced jails and constructed a no. of prisons under the public works  department</a:t>
            </a:r>
            <a:r>
              <a:rPr lang="en-US" sz="6600" b="1" dirty="0">
                <a:latin typeface="Times New Roman" pitchFamily="18" charset="0"/>
                <a:cs typeface="Times New Roman" pitchFamily="18" charset="0"/>
              </a:rPr>
              <a:t>. </a:t>
            </a:r>
          </a:p>
          <a:p>
            <a:pPr eaLnBrk="1" hangingPunct="1">
              <a:defRPr/>
            </a:pPr>
            <a:endParaRPr lang="en-US" sz="4000" dirty="0"/>
          </a:p>
        </p:txBody>
      </p:sp>
    </p:spTree>
    <p:extLst>
      <p:ext uri="{BB962C8B-B14F-4D97-AF65-F5344CB8AC3E}">
        <p14:creationId xmlns:p14="http://schemas.microsoft.com/office/powerpoint/2010/main" val="355059938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a:xfrm>
            <a:off x="321971" y="762001"/>
            <a:ext cx="11513713" cy="5793345"/>
          </a:xfrm>
        </p:spPr>
        <p:txBody>
          <a:bodyPr>
            <a:normAutofit/>
          </a:bodyPr>
          <a:lstStyle/>
          <a:p>
            <a:pPr eaLnBrk="1" hangingPunct="1">
              <a:defRPr/>
            </a:pPr>
            <a:r>
              <a:rPr lang="en-US" sz="4800" b="1" dirty="0">
                <a:latin typeface="Times New Roman" pitchFamily="18" charset="0"/>
                <a:cs typeface="Times New Roman" pitchFamily="18" charset="0"/>
              </a:rPr>
              <a:t>Before this, penalties for ordinary crimes were very stern but when he introduced prisons, the severity of penalties was replaced by imprisonment of the offenders. Similarly, according to an estimate, he constructed about 4000 mosques. </a:t>
            </a:r>
          </a:p>
        </p:txBody>
      </p:sp>
    </p:spTree>
    <p:extLst>
      <p:ext uri="{BB962C8B-B14F-4D97-AF65-F5344CB8AC3E}">
        <p14:creationId xmlns:p14="http://schemas.microsoft.com/office/powerpoint/2010/main" val="58775061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type="body" idx="1"/>
          </p:nvPr>
        </p:nvSpPr>
        <p:spPr>
          <a:xfrm>
            <a:off x="270456" y="154546"/>
            <a:ext cx="11681138" cy="5941454"/>
          </a:xfrm>
        </p:spPr>
        <p:txBody>
          <a:bodyPr>
            <a:normAutofit/>
          </a:bodyPr>
          <a:lstStyle/>
          <a:p>
            <a:pPr eaLnBrk="1" hangingPunct="1">
              <a:defRPr/>
            </a:pPr>
            <a:r>
              <a:rPr lang="en-US" sz="4800" b="1" dirty="0">
                <a:latin typeface="Times New Roman" pitchFamily="18" charset="0"/>
                <a:cs typeface="Times New Roman" pitchFamily="18" charset="0"/>
              </a:rPr>
              <a:t>Provincial Headquarters buildings, grain storages, residential colonies for officials, inns / guest houses, and even new cities like Basra, Mosel, </a:t>
            </a:r>
            <a:r>
              <a:rPr lang="en-US" sz="4800" b="1" dirty="0" err="1">
                <a:latin typeface="Times New Roman" pitchFamily="18" charset="0"/>
                <a:cs typeface="Times New Roman" pitchFamily="18" charset="0"/>
              </a:rPr>
              <a:t>Fustat</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Koofa</a:t>
            </a:r>
            <a:r>
              <a:rPr lang="en-US" sz="4800" b="1" dirty="0">
                <a:latin typeface="Times New Roman" pitchFamily="18" charset="0"/>
                <a:cs typeface="Times New Roman" pitchFamily="18" charset="0"/>
                <a:hlinkClick r:id="" action="ppaction://noaction"/>
              </a:rPr>
              <a:t>[1]</a:t>
            </a:r>
            <a:r>
              <a:rPr lang="en-US" sz="4800" b="1" dirty="0">
                <a:latin typeface="Times New Roman" pitchFamily="18" charset="0"/>
                <a:cs typeface="Times New Roman" pitchFamily="18" charset="0"/>
              </a:rPr>
              <a:t>.</a:t>
            </a:r>
          </a:p>
          <a:p>
            <a:pPr marL="0" indent="0" eaLnBrk="1" hangingPunct="1">
              <a:buNone/>
              <a:defRPr/>
            </a:pPr>
            <a:r>
              <a:rPr lang="en-US" sz="4800" dirty="0" smtClean="0">
                <a:hlinkClick r:id="" action="ppaction://noaction"/>
              </a:rPr>
              <a:t>[</a:t>
            </a:r>
            <a:r>
              <a:rPr lang="en-US" sz="4800" dirty="0">
                <a:hlinkClick r:id="" action="ppaction://noaction"/>
              </a:rPr>
              <a:t>1]</a:t>
            </a:r>
            <a:r>
              <a:rPr lang="en-US" sz="4800" dirty="0"/>
              <a:t> </a:t>
            </a:r>
            <a:r>
              <a:rPr lang="en-US" sz="3200" dirty="0" err="1"/>
              <a:t>Maulana</a:t>
            </a:r>
            <a:r>
              <a:rPr lang="en-US" sz="3200" dirty="0"/>
              <a:t> </a:t>
            </a:r>
            <a:r>
              <a:rPr lang="en-US" sz="3200" dirty="0" err="1"/>
              <a:t>Shibli</a:t>
            </a:r>
            <a:r>
              <a:rPr lang="en-US" sz="3200" dirty="0"/>
              <a:t> </a:t>
            </a:r>
            <a:r>
              <a:rPr lang="en-US" sz="3200" dirty="0" err="1"/>
              <a:t>Numani</a:t>
            </a:r>
            <a:r>
              <a:rPr lang="en-US" sz="3200" dirty="0"/>
              <a:t>, </a:t>
            </a:r>
            <a:r>
              <a:rPr lang="en-US" sz="3200" dirty="0" err="1"/>
              <a:t>Op.Cit</a:t>
            </a:r>
            <a:r>
              <a:rPr lang="en-US" sz="4800" dirty="0"/>
              <a:t>. </a:t>
            </a:r>
          </a:p>
          <a:p>
            <a:pPr eaLnBrk="1" hangingPunct="1">
              <a:defRPr/>
            </a:pPr>
            <a:endParaRPr lang="en-US" sz="4800" dirty="0"/>
          </a:p>
          <a:p>
            <a:pPr eaLnBrk="1" hangingPunct="1">
              <a:defRPr/>
            </a:pPr>
            <a:endParaRPr lang="en-US" sz="4800" dirty="0"/>
          </a:p>
        </p:txBody>
      </p:sp>
    </p:spTree>
    <p:extLst>
      <p:ext uri="{BB962C8B-B14F-4D97-AF65-F5344CB8AC3E}">
        <p14:creationId xmlns:p14="http://schemas.microsoft.com/office/powerpoint/2010/main" val="215599724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412124" y="457201"/>
            <a:ext cx="9798676" cy="5673725"/>
          </a:xfrm>
        </p:spPr>
        <p:txBody>
          <a:bodyPr>
            <a:normAutofit lnSpcReduction="10000"/>
          </a:bodyPr>
          <a:lstStyle/>
          <a:p>
            <a:pPr eaLnBrk="1" hangingPunct="1">
              <a:lnSpc>
                <a:spcPct val="90000"/>
              </a:lnSpc>
              <a:defRPr/>
            </a:pPr>
            <a:endParaRPr lang="en-US" sz="3600" dirty="0"/>
          </a:p>
          <a:p>
            <a:pPr eaLnBrk="1" hangingPunct="1">
              <a:lnSpc>
                <a:spcPct val="90000"/>
              </a:lnSpc>
              <a:defRPr/>
            </a:pPr>
            <a:r>
              <a:rPr lang="en-US" sz="5400" b="1" dirty="0">
                <a:latin typeface="Times New Roman" pitchFamily="18" charset="0"/>
                <a:cs typeface="Times New Roman" pitchFamily="18" charset="0"/>
              </a:rPr>
              <a:t>The introduction of Police in Arabia, the introduction of cash salaries to the state employees, </a:t>
            </a:r>
            <a:r>
              <a:rPr lang="en-US" sz="5400" b="1" dirty="0" err="1">
                <a:latin typeface="Times New Roman" pitchFamily="18" charset="0"/>
                <a:cs typeface="Times New Roman" pitchFamily="18" charset="0"/>
              </a:rPr>
              <a:t>Dewan</a:t>
            </a:r>
            <a:r>
              <a:rPr lang="en-US" sz="5400" b="1" dirty="0">
                <a:latin typeface="Times New Roman" pitchFamily="18" charset="0"/>
                <a:cs typeface="Times New Roman" pitchFamily="18" charset="0"/>
              </a:rPr>
              <a:t> or register of deaths and births, are some of his other services through the Islamic state</a:t>
            </a:r>
            <a:r>
              <a:rPr lang="en-US" sz="3200" b="1" dirty="0" smtClean="0">
                <a:latin typeface="Times New Roman" pitchFamily="18" charset="0"/>
                <a:cs typeface="Times New Roman" pitchFamily="18" charset="0"/>
              </a:rPr>
              <a:t>. </a:t>
            </a:r>
            <a:endParaRPr lang="en-US" sz="3200" b="1" i="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47797989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type="body" idx="1"/>
          </p:nvPr>
        </p:nvSpPr>
        <p:spPr>
          <a:xfrm>
            <a:off x="218941" y="457200"/>
            <a:ext cx="11642501" cy="5638800"/>
          </a:xfrm>
        </p:spPr>
        <p:txBody>
          <a:bodyPr/>
          <a:lstStyle/>
          <a:p>
            <a:pPr eaLnBrk="1" hangingPunct="1">
              <a:defRPr/>
            </a:pPr>
            <a:r>
              <a:rPr lang="en-US" sz="5400" b="1" dirty="0">
                <a:latin typeface="Times New Roman" pitchFamily="18" charset="0"/>
                <a:cs typeface="Times New Roman" pitchFamily="18" charset="0"/>
              </a:rPr>
              <a:t>Today, these services may look raw and crude, but in fact these were the beginning of the concept and practice of modern public welfare on a organized level or state level.</a:t>
            </a:r>
            <a:r>
              <a:rPr lang="en-US" sz="5400" b="1" dirty="0">
                <a:latin typeface="Times New Roman" pitchFamily="18" charset="0"/>
                <a:cs typeface="Times New Roman" pitchFamily="18" charset="0"/>
                <a:hlinkClick r:id="" action="ppaction://noaction"/>
              </a:rPr>
              <a:t>[1]</a:t>
            </a:r>
            <a:r>
              <a:rPr lang="en-US" sz="5400" b="1" dirty="0">
                <a:latin typeface="Times New Roman" pitchFamily="18" charset="0"/>
                <a:cs typeface="Times New Roman" pitchFamily="18" charset="0"/>
              </a:rPr>
              <a:t>   </a:t>
            </a:r>
          </a:p>
          <a:p>
            <a:pPr eaLnBrk="1" hangingPunct="1">
              <a:defRPr/>
            </a:pPr>
            <a:r>
              <a:rPr lang="en-US" dirty="0" smtClean="0"/>
              <a:t/>
            </a:r>
            <a:br>
              <a:rPr lang="en-US" dirty="0" smtClean="0"/>
            </a:br>
            <a:r>
              <a:rPr lang="en-US" dirty="0" smtClean="0">
                <a:hlinkClick r:id="" action="ppaction://noaction"/>
              </a:rPr>
              <a:t>[</a:t>
            </a:r>
            <a:r>
              <a:rPr lang="en-US" sz="2000" dirty="0">
                <a:hlinkClick r:id="" action="ppaction://noaction"/>
              </a:rPr>
              <a:t>1]</a:t>
            </a:r>
            <a:r>
              <a:rPr lang="en-US" sz="2000" dirty="0"/>
              <a:t> </a:t>
            </a:r>
            <a:r>
              <a:rPr lang="en-US" sz="2000" dirty="0" err="1"/>
              <a:t>Maulan</a:t>
            </a:r>
            <a:r>
              <a:rPr lang="en-US" sz="2000" dirty="0"/>
              <a:t> </a:t>
            </a:r>
            <a:r>
              <a:rPr lang="en-US" sz="2000" dirty="0" err="1"/>
              <a:t>Shibli</a:t>
            </a:r>
            <a:r>
              <a:rPr lang="en-US" sz="2000" dirty="0"/>
              <a:t> </a:t>
            </a:r>
            <a:r>
              <a:rPr lang="en-US" sz="2000" dirty="0" err="1"/>
              <a:t>Numani</a:t>
            </a:r>
            <a:r>
              <a:rPr lang="en-US" sz="2000" dirty="0"/>
              <a:t>, </a:t>
            </a:r>
            <a:r>
              <a:rPr lang="en-US" sz="2000" i="1" dirty="0" err="1"/>
              <a:t>Op.Cit</a:t>
            </a:r>
            <a:endParaRPr lang="en-US" sz="2000" i="1" dirty="0"/>
          </a:p>
          <a:p>
            <a:pPr eaLnBrk="1" hangingPunct="1">
              <a:defRPr/>
            </a:pPr>
            <a:endParaRPr lang="en-US" dirty="0" smtClean="0"/>
          </a:p>
        </p:txBody>
      </p:sp>
    </p:spTree>
    <p:extLst>
      <p:ext uri="{BB962C8B-B14F-4D97-AF65-F5344CB8AC3E}">
        <p14:creationId xmlns:p14="http://schemas.microsoft.com/office/powerpoint/2010/main" val="228260383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3335" y="381000"/>
            <a:ext cx="11436440" cy="5715000"/>
          </a:xfrm>
        </p:spPr>
        <p:txBody>
          <a:bodyPr>
            <a:normAutofit/>
          </a:bodyPr>
          <a:lstStyle/>
          <a:p>
            <a:pPr>
              <a:defRPr/>
            </a:pPr>
            <a:r>
              <a:rPr lang="en-US" sz="4000" b="1" dirty="0" smtClean="0">
                <a:latin typeface="Times New Roman" pitchFamily="18" charset="0"/>
                <a:cs typeface="Times New Roman" pitchFamily="18" charset="0"/>
              </a:rPr>
              <a:t>In brief, </a:t>
            </a:r>
            <a:r>
              <a:rPr lang="en-US" sz="4000" b="1" dirty="0" err="1" smtClean="0">
                <a:latin typeface="Times New Roman" pitchFamily="18" charset="0"/>
                <a:cs typeface="Times New Roman" pitchFamily="18" charset="0"/>
              </a:rPr>
              <a:t>Hazrat</a:t>
            </a:r>
            <a:r>
              <a:rPr lang="en-US" sz="4000" b="1" dirty="0" smtClean="0">
                <a:latin typeface="Times New Roman" pitchFamily="18" charset="0"/>
                <a:cs typeface="Times New Roman" pitchFamily="18" charset="0"/>
              </a:rPr>
              <a:t> Omer (RA) did the following;-</a:t>
            </a:r>
          </a:p>
          <a:p>
            <a:pPr>
              <a:defRPr/>
            </a:pPr>
            <a:r>
              <a:rPr lang="en-US" sz="4000" b="1" dirty="0" smtClean="0">
                <a:latin typeface="Times New Roman" pitchFamily="18" charset="0"/>
                <a:cs typeface="Times New Roman" pitchFamily="18" charset="0"/>
              </a:rPr>
              <a:t>1.Made army and navy as state departments.</a:t>
            </a:r>
          </a:p>
          <a:p>
            <a:pPr>
              <a:defRPr/>
            </a:pPr>
            <a:r>
              <a:rPr lang="en-US" sz="4000" b="1" dirty="0" smtClean="0">
                <a:latin typeface="Times New Roman" pitchFamily="18" charset="0"/>
                <a:cs typeface="Times New Roman" pitchFamily="18" charset="0"/>
              </a:rPr>
              <a:t>2.Introduced police system</a:t>
            </a:r>
          </a:p>
          <a:p>
            <a:pPr>
              <a:defRPr/>
            </a:pPr>
            <a:r>
              <a:rPr lang="en-US" sz="4000" b="1" dirty="0" smtClean="0">
                <a:latin typeface="Times New Roman" pitchFamily="18" charset="0"/>
                <a:cs typeface="Times New Roman" pitchFamily="18" charset="0"/>
              </a:rPr>
              <a:t>3.Introduced police and intelligence agencies</a:t>
            </a:r>
          </a:p>
          <a:p>
            <a:pPr>
              <a:defRPr/>
            </a:pPr>
            <a:r>
              <a:rPr lang="en-US" sz="4000" b="1" dirty="0" smtClean="0">
                <a:latin typeface="Times New Roman" pitchFamily="18" charset="0"/>
                <a:cs typeface="Times New Roman" pitchFamily="18" charset="0"/>
              </a:rPr>
              <a:t>4. made agriculture development and land reforms </a:t>
            </a:r>
          </a:p>
          <a:p>
            <a:pPr>
              <a:defRPr/>
            </a:pPr>
            <a:r>
              <a:rPr lang="en-US" sz="4000" b="1" dirty="0" smtClean="0">
                <a:latin typeface="Times New Roman" pitchFamily="18" charset="0"/>
                <a:cs typeface="Times New Roman" pitchFamily="18" charset="0"/>
              </a:rPr>
              <a:t>5.Introduced jails and prisons in Arabia</a:t>
            </a:r>
            <a:endParaRPr lang="en-US" sz="4000" b="1" dirty="0">
              <a:latin typeface="Times New Roman" pitchFamily="18" charset="0"/>
              <a:cs typeface="Times New Roman" pitchFamily="18" charset="0"/>
            </a:endParaRPr>
          </a:p>
        </p:txBody>
      </p:sp>
    </p:spTree>
    <p:extLst>
      <p:ext uri="{BB962C8B-B14F-4D97-AF65-F5344CB8AC3E}">
        <p14:creationId xmlns:p14="http://schemas.microsoft.com/office/powerpoint/2010/main" val="246495291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1065" y="381000"/>
            <a:ext cx="9579735" cy="5715000"/>
          </a:xfrm>
        </p:spPr>
        <p:txBody>
          <a:bodyPr/>
          <a:lstStyle/>
          <a:p>
            <a:pPr>
              <a:defRPr/>
            </a:pPr>
            <a:r>
              <a:rPr lang="en-US" sz="3200" b="1" dirty="0" smtClean="0">
                <a:latin typeface="Times New Roman" pitchFamily="18" charset="0"/>
                <a:cs typeface="Times New Roman" pitchFamily="18" charset="0"/>
              </a:rPr>
              <a:t>6.Introduced a public assistance and social security system.</a:t>
            </a:r>
          </a:p>
          <a:p>
            <a:pPr>
              <a:defRPr/>
            </a:pPr>
            <a:r>
              <a:rPr lang="en-US" sz="3200" b="1" dirty="0" smtClean="0">
                <a:latin typeface="Times New Roman" pitchFamily="18" charset="0"/>
                <a:cs typeface="Times New Roman" pitchFamily="18" charset="0"/>
              </a:rPr>
              <a:t>7. Established Judiciary</a:t>
            </a:r>
          </a:p>
          <a:p>
            <a:pPr>
              <a:defRPr/>
            </a:pPr>
            <a:r>
              <a:rPr lang="en-US" sz="3200" b="1" dirty="0" smtClean="0">
                <a:latin typeface="Times New Roman" pitchFamily="18" charset="0"/>
                <a:cs typeface="Times New Roman" pitchFamily="18" charset="0"/>
              </a:rPr>
              <a:t>8. established Accountability system.</a:t>
            </a:r>
          </a:p>
          <a:p>
            <a:pPr>
              <a:defRPr/>
            </a:pPr>
            <a:r>
              <a:rPr lang="en-US" sz="3200" b="1" dirty="0" smtClean="0">
                <a:latin typeface="Times New Roman" pitchFamily="18" charset="0"/>
                <a:cs typeface="Times New Roman" pitchFamily="18" charset="0"/>
              </a:rPr>
              <a:t>9. Developed and introduced tourism and trade development</a:t>
            </a:r>
          </a:p>
          <a:p>
            <a:pPr>
              <a:defRPr/>
            </a:pPr>
            <a:r>
              <a:rPr lang="en-US" sz="3200" b="1" dirty="0" smtClean="0">
                <a:latin typeface="Times New Roman" pitchFamily="18" charset="0"/>
                <a:cs typeface="Times New Roman" pitchFamily="18" charset="0"/>
              </a:rPr>
              <a:t>10. irrigation system in Arabia.</a:t>
            </a:r>
          </a:p>
          <a:p>
            <a:pPr>
              <a:defRPr/>
            </a:pPr>
            <a:r>
              <a:rPr lang="en-US" sz="3200" b="1" dirty="0" smtClean="0">
                <a:latin typeface="Times New Roman" pitchFamily="18" charset="0"/>
                <a:cs typeface="Times New Roman" pitchFamily="18" charset="0"/>
              </a:rPr>
              <a:t>11. Remodeled the famous Suez canal</a:t>
            </a:r>
          </a:p>
          <a:p>
            <a:pPr>
              <a:defRPr/>
            </a:pPr>
            <a:r>
              <a:rPr lang="en-US" sz="3200" b="1" dirty="0" smtClean="0">
                <a:latin typeface="Times New Roman" pitchFamily="18" charset="0"/>
                <a:cs typeface="Times New Roman" pitchFamily="18" charset="0"/>
              </a:rPr>
              <a:t>12. Introduced fast horses for postal and </a:t>
            </a:r>
            <a:r>
              <a:rPr lang="en-US" sz="3200" b="1" dirty="0" err="1" smtClean="0">
                <a:latin typeface="Times New Roman" pitchFamily="18" charset="0"/>
                <a:cs typeface="Times New Roman" pitchFamily="18" charset="0"/>
              </a:rPr>
              <a:t>dak</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srvices</a:t>
            </a:r>
            <a:r>
              <a:rPr lang="en-US" sz="3200" b="1" dirty="0" smtClean="0">
                <a:latin typeface="Times New Roman" pitchFamily="18" charset="0"/>
                <a:cs typeface="Times New Roman" pitchFamily="18" charset="0"/>
              </a:rPr>
              <a:t> </a:t>
            </a:r>
          </a:p>
          <a:p>
            <a:pPr>
              <a:defRPr/>
            </a:pPr>
            <a:endParaRPr lang="en-US" dirty="0"/>
          </a:p>
        </p:txBody>
      </p:sp>
    </p:spTree>
    <p:extLst>
      <p:ext uri="{BB962C8B-B14F-4D97-AF65-F5344CB8AC3E}">
        <p14:creationId xmlns:p14="http://schemas.microsoft.com/office/powerpoint/2010/main" val="268391835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4851" y="381000"/>
            <a:ext cx="9875949" cy="5715000"/>
          </a:xfrm>
        </p:spPr>
        <p:txBody>
          <a:bodyPr>
            <a:normAutofit/>
          </a:bodyPr>
          <a:lstStyle/>
          <a:p>
            <a:pPr>
              <a:defRPr/>
            </a:pPr>
            <a:r>
              <a:rPr lang="en-US" sz="3200" b="1" dirty="0" smtClean="0">
                <a:latin typeface="Times New Roman" pitchFamily="18" charset="0"/>
                <a:cs typeface="Times New Roman" pitchFamily="18" charset="0"/>
              </a:rPr>
              <a:t>13. Introduced self-supporting financial system</a:t>
            </a:r>
          </a:p>
          <a:p>
            <a:pPr>
              <a:defRPr/>
            </a:pPr>
            <a:r>
              <a:rPr lang="en-US" sz="3200" b="1" dirty="0" smtClean="0">
                <a:latin typeface="Times New Roman" pitchFamily="18" charset="0"/>
                <a:cs typeface="Times New Roman" pitchFamily="18" charset="0"/>
              </a:rPr>
              <a:t>14. Established revenue department</a:t>
            </a:r>
          </a:p>
          <a:p>
            <a:pPr>
              <a:defRPr/>
            </a:pPr>
            <a:r>
              <a:rPr lang="en-US" sz="3200" b="1" dirty="0" smtClean="0">
                <a:latin typeface="Times New Roman" pitchFamily="18" charset="0"/>
                <a:cs typeface="Times New Roman" pitchFamily="18" charset="0"/>
              </a:rPr>
              <a:t>15. Established the concept of need assessment of food, shelter and clothes.</a:t>
            </a:r>
          </a:p>
          <a:p>
            <a:pPr>
              <a:defRPr/>
            </a:pPr>
            <a:r>
              <a:rPr lang="en-US" sz="3200" b="1" dirty="0" smtClean="0">
                <a:latin typeface="Times New Roman" pitchFamily="18" charset="0"/>
                <a:cs typeface="Times New Roman" pitchFamily="18" charset="0"/>
              </a:rPr>
              <a:t>16.Established roads, inns, new cities like Basra, Mosel, </a:t>
            </a:r>
            <a:r>
              <a:rPr lang="en-US" sz="3200" b="1" dirty="0" err="1" smtClean="0">
                <a:latin typeface="Times New Roman" pitchFamily="18" charset="0"/>
                <a:cs typeface="Times New Roman" pitchFamily="18" charset="0"/>
              </a:rPr>
              <a:t>Fustat</a:t>
            </a:r>
            <a:r>
              <a:rPr lang="en-US" sz="3200" b="1" dirty="0" smtClean="0">
                <a:latin typeface="Times New Roman" pitchFamily="18" charset="0"/>
                <a:cs typeface="Times New Roman" pitchFamily="18" charset="0"/>
              </a:rPr>
              <a:t> and </a:t>
            </a:r>
            <a:r>
              <a:rPr lang="en-US" sz="3200" b="1" dirty="0" err="1" smtClean="0">
                <a:latin typeface="Times New Roman" pitchFamily="18" charset="0"/>
                <a:cs typeface="Times New Roman" pitchFamily="18" charset="0"/>
              </a:rPr>
              <a:t>Koofa</a:t>
            </a:r>
            <a:r>
              <a:rPr lang="en-US" sz="3200" b="1" dirty="0" smtClean="0">
                <a:latin typeface="Times New Roman" pitchFamily="18" charset="0"/>
                <a:cs typeface="Times New Roman" pitchFamily="18" charset="0"/>
              </a:rPr>
              <a:t>.</a:t>
            </a:r>
          </a:p>
          <a:p>
            <a:pPr>
              <a:defRPr/>
            </a:pPr>
            <a:r>
              <a:rPr lang="en-US" sz="3200" b="1" dirty="0" smtClean="0">
                <a:latin typeface="Times New Roman" pitchFamily="18" charset="0"/>
                <a:cs typeface="Times New Roman" pitchFamily="18" charset="0"/>
              </a:rPr>
              <a:t> 17. established the district system.</a:t>
            </a:r>
          </a:p>
          <a:p>
            <a:pPr>
              <a:defRPr/>
            </a:pPr>
            <a:r>
              <a:rPr lang="en-US" sz="3200" b="1" dirty="0" smtClean="0">
                <a:latin typeface="Times New Roman" pitchFamily="18" charset="0"/>
                <a:cs typeface="Times New Roman" pitchFamily="18" charset="0"/>
              </a:rPr>
              <a:t>18. made residential colonies for officials and state buildings.</a:t>
            </a:r>
            <a:endParaRPr lang="en-US"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25372339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body" idx="1"/>
          </p:nvPr>
        </p:nvSpPr>
        <p:spPr>
          <a:xfrm>
            <a:off x="515155" y="309093"/>
            <a:ext cx="11359166" cy="6320307"/>
          </a:xfrm>
        </p:spPr>
        <p:txBody>
          <a:bodyPr>
            <a:noAutofit/>
          </a:bodyPr>
          <a:lstStyle/>
          <a:p>
            <a:pPr marL="0" indent="0" eaLnBrk="1" hangingPunct="1">
              <a:lnSpc>
                <a:spcPct val="90000"/>
              </a:lnSpc>
              <a:buNone/>
              <a:defRPr/>
            </a:pPr>
            <a:r>
              <a:rPr lang="en-US" sz="3600" b="1" dirty="0" smtClean="0">
                <a:latin typeface="Times New Roman" pitchFamily="18" charset="0"/>
                <a:cs typeface="Times New Roman" pitchFamily="18" charset="0"/>
              </a:rPr>
              <a:t>The Islamic welfare model is much broader in the sense that it considers man not only in need of material needs but also in spiritual needs and Islam does take notice of that as well.</a:t>
            </a:r>
          </a:p>
          <a:p>
            <a:pPr eaLnBrk="1" hangingPunct="1">
              <a:lnSpc>
                <a:spcPct val="90000"/>
              </a:lnSpc>
              <a:defRPr/>
            </a:pPr>
            <a:r>
              <a:rPr lang="en-US" sz="3600" b="1" dirty="0" smtClean="0">
                <a:latin typeface="Times New Roman" pitchFamily="18" charset="0"/>
                <a:cs typeface="Times New Roman" pitchFamily="18" charset="0"/>
              </a:rPr>
              <a:t>Man is made up of matter (clay)</a:t>
            </a:r>
            <a:r>
              <a:rPr lang="en-US" sz="3600" b="1" dirty="0" smtClean="0">
                <a:latin typeface="Times New Roman" pitchFamily="18" charset="0"/>
                <a:cs typeface="Times New Roman" pitchFamily="18" charset="0"/>
                <a:hlinkClick r:id="" action="ppaction://noaction"/>
              </a:rPr>
              <a:t>[1]</a:t>
            </a:r>
            <a:r>
              <a:rPr lang="en-US" sz="3600" b="1" dirty="0" smtClean="0">
                <a:latin typeface="Times New Roman" pitchFamily="18" charset="0"/>
                <a:cs typeface="Times New Roman" pitchFamily="18" charset="0"/>
              </a:rPr>
              <a:t> and Islam wants his material well-being. But that matter is also infused with a soul and matter and soul comprise an indivisible human being. Man’s material and spiritual needs are therefore, necessary and indivisible. </a:t>
            </a:r>
            <a:br>
              <a:rPr lang="en-US" sz="3600" b="1" dirty="0" smtClean="0">
                <a:latin typeface="Times New Roman" pitchFamily="18" charset="0"/>
                <a:cs typeface="Times New Roman" pitchFamily="18" charset="0"/>
              </a:rPr>
            </a:br>
            <a:r>
              <a:rPr lang="en-US" sz="4000" b="1" dirty="0">
                <a:latin typeface="Times New Roman" pitchFamily="18" charset="0"/>
                <a:cs typeface="Times New Roman" pitchFamily="18" charset="0"/>
                <a:hlinkClick r:id="" action="ppaction://noaction"/>
              </a:rPr>
              <a:t>[</a:t>
            </a:r>
            <a:r>
              <a:rPr lang="en-US" sz="3200" b="1" dirty="0">
                <a:latin typeface="Times New Roman" pitchFamily="18" charset="0"/>
                <a:cs typeface="Times New Roman" pitchFamily="18" charset="0"/>
                <a:hlinkClick r:id="" action="ppaction://noaction"/>
              </a:rPr>
              <a:t>1]</a:t>
            </a:r>
            <a:r>
              <a:rPr lang="en-US" sz="3200" b="1" dirty="0">
                <a:latin typeface="Times New Roman" pitchFamily="18" charset="0"/>
                <a:cs typeface="Times New Roman" pitchFamily="18" charset="0"/>
              </a:rPr>
              <a:t> Al-Quran, (</a:t>
            </a:r>
            <a:r>
              <a:rPr lang="en-US" sz="3200" b="1" i="1" dirty="0">
                <a:latin typeface="Times New Roman" pitchFamily="18" charset="0"/>
                <a:cs typeface="Times New Roman" pitchFamily="18" charset="0"/>
              </a:rPr>
              <a:t>Al-</a:t>
            </a:r>
            <a:r>
              <a:rPr lang="en-US" sz="3200" b="1" i="1" dirty="0" err="1">
                <a:latin typeface="Times New Roman" pitchFamily="18" charset="0"/>
                <a:cs typeface="Times New Roman" pitchFamily="18" charset="0"/>
              </a:rPr>
              <a:t>Hajr</a:t>
            </a:r>
            <a:r>
              <a:rPr lang="en-US" sz="3200" b="1" dirty="0">
                <a:latin typeface="Times New Roman" pitchFamily="18" charset="0"/>
                <a:cs typeface="Times New Roman" pitchFamily="18" charset="0"/>
              </a:rPr>
              <a:t>) 15: 26.</a:t>
            </a:r>
            <a:endParaRPr lang="en-US" sz="28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4457892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body" idx="1"/>
          </p:nvPr>
        </p:nvSpPr>
        <p:spPr>
          <a:xfrm>
            <a:off x="360607" y="533401"/>
            <a:ext cx="11423561" cy="5597525"/>
          </a:xfrm>
        </p:spPr>
        <p:txBody>
          <a:bodyPr>
            <a:normAutofit/>
          </a:bodyPr>
          <a:lstStyle/>
          <a:p>
            <a:pPr eaLnBrk="1" hangingPunct="1">
              <a:defRPr/>
            </a:pPr>
            <a:r>
              <a:rPr lang="en-US" sz="3600" b="1" dirty="0">
                <a:latin typeface="Times New Roman" pitchFamily="18" charset="0"/>
                <a:cs typeface="Times New Roman" pitchFamily="18" charset="0"/>
              </a:rPr>
              <a:t>God almighty has created sources for meeting the material needs on and above the earth and made them subject to the humans</a:t>
            </a:r>
            <a:r>
              <a:rPr lang="en-US" sz="3600" b="1" dirty="0">
                <a:latin typeface="Times New Roman" pitchFamily="18" charset="0"/>
                <a:cs typeface="Times New Roman" pitchFamily="18" charset="0"/>
                <a:hlinkClick r:id="" action="ppaction://noaction"/>
              </a:rPr>
              <a:t>[1]</a:t>
            </a:r>
            <a:r>
              <a:rPr lang="en-US" sz="3600" b="1" dirty="0">
                <a:latin typeface="Times New Roman" pitchFamily="18" charset="0"/>
                <a:cs typeface="Times New Roman" pitchFamily="18" charset="0"/>
              </a:rPr>
              <a:t>. All these resources on, and above or below the earth are for human beings and not for any particular privileged group/ class or country; and it can therefore, also be inferred that they are meant for general welfare—the eradication of poverty and fulfilling the basic material needs of all humans</a:t>
            </a:r>
            <a:r>
              <a:rPr lang="en-US" sz="3600" b="1" dirty="0" smtClean="0">
                <a:latin typeface="Times New Roman" pitchFamily="18" charset="0"/>
                <a:cs typeface="Times New Roman" pitchFamily="18" charset="0"/>
              </a:rPr>
              <a:t>.</a:t>
            </a:r>
            <a:r>
              <a:rPr lang="en-US" sz="3600" b="1" dirty="0">
                <a:latin typeface="Times New Roman" pitchFamily="18" charset="0"/>
                <a:cs typeface="Times New Roman" pitchFamily="18" charset="0"/>
              </a:rPr>
              <a:t/>
            </a:r>
            <a:br>
              <a:rPr lang="en-US" sz="3600" b="1" dirty="0">
                <a:latin typeface="Times New Roman" pitchFamily="18" charset="0"/>
                <a:cs typeface="Times New Roman" pitchFamily="18" charset="0"/>
              </a:rPr>
            </a:br>
            <a:r>
              <a:rPr lang="en-US" sz="2400" b="1" dirty="0">
                <a:latin typeface="Times New Roman" pitchFamily="18" charset="0"/>
                <a:cs typeface="Times New Roman" pitchFamily="18" charset="0"/>
                <a:hlinkClick r:id="" action="ppaction://noaction"/>
              </a:rPr>
              <a:t>[1]</a:t>
            </a:r>
            <a:r>
              <a:rPr lang="en-US" sz="2400" b="1" dirty="0">
                <a:latin typeface="Times New Roman" pitchFamily="18" charset="0"/>
                <a:cs typeface="Times New Roman" pitchFamily="18" charset="0"/>
              </a:rPr>
              <a:t> Al-Quran, </a:t>
            </a:r>
            <a:r>
              <a:rPr lang="en-US" sz="2400" b="1" i="1" dirty="0">
                <a:latin typeface="Times New Roman" pitchFamily="18" charset="0"/>
                <a:cs typeface="Times New Roman" pitchFamily="18" charset="0"/>
              </a:rPr>
              <a:t>Al-</a:t>
            </a:r>
            <a:r>
              <a:rPr lang="en-US" sz="2400" b="1" i="1" dirty="0" err="1">
                <a:latin typeface="Times New Roman" pitchFamily="18" charset="0"/>
                <a:cs typeface="Times New Roman" pitchFamily="18" charset="0"/>
              </a:rPr>
              <a:t>Baqara</a:t>
            </a:r>
            <a:r>
              <a:rPr lang="en-US" sz="2400" b="1" dirty="0">
                <a:latin typeface="Times New Roman" pitchFamily="18" charset="0"/>
                <a:cs typeface="Times New Roman" pitchFamily="18" charset="0"/>
              </a:rPr>
              <a:t>: 2.29. see also </a:t>
            </a:r>
            <a:r>
              <a:rPr lang="en-US" sz="2400" b="1" i="1" dirty="0">
                <a:latin typeface="Times New Roman" pitchFamily="18" charset="0"/>
                <a:cs typeface="Times New Roman" pitchFamily="18" charset="0"/>
              </a:rPr>
              <a:t>Al-Quran, Al-</a:t>
            </a:r>
            <a:r>
              <a:rPr lang="en-US" sz="2400" b="1" i="1" dirty="0" err="1">
                <a:latin typeface="Times New Roman" pitchFamily="18" charset="0"/>
                <a:cs typeface="Times New Roman" pitchFamily="18" charset="0"/>
              </a:rPr>
              <a:t>Luqman</a:t>
            </a:r>
            <a:r>
              <a:rPr lang="en-US" sz="2400" b="1" dirty="0">
                <a:latin typeface="Times New Roman" pitchFamily="18" charset="0"/>
                <a:cs typeface="Times New Roman" pitchFamily="18" charset="0"/>
              </a:rPr>
              <a:t>, 31;20, Al-Ibrahim 14:32</a:t>
            </a:r>
            <a:r>
              <a:rPr lang="en-US" dirty="0"/>
              <a:t>.</a:t>
            </a:r>
          </a:p>
        </p:txBody>
      </p:sp>
    </p:spTree>
    <p:extLst>
      <p:ext uri="{BB962C8B-B14F-4D97-AF65-F5344CB8AC3E}">
        <p14:creationId xmlns:p14="http://schemas.microsoft.com/office/powerpoint/2010/main" val="41875230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197</TotalTime>
  <Words>4312</Words>
  <Application>Microsoft Office PowerPoint</Application>
  <PresentationFormat>Custom</PresentationFormat>
  <Paragraphs>151</Paragraphs>
  <Slides>79</Slides>
  <Notes>1</Notes>
  <HiddenSlides>0</HiddenSlides>
  <MMClips>0</MMClips>
  <ScaleCrop>false</ScaleCrop>
  <HeadingPairs>
    <vt:vector size="4" baseType="variant">
      <vt:variant>
        <vt:lpstr>Theme</vt:lpstr>
      </vt:variant>
      <vt:variant>
        <vt:i4>1</vt:i4>
      </vt:variant>
      <vt:variant>
        <vt:lpstr>Slide Titles</vt:lpstr>
      </vt:variant>
      <vt:variant>
        <vt:i4>79</vt:i4>
      </vt:variant>
    </vt:vector>
  </HeadingPairs>
  <TitlesOfParts>
    <vt:vector size="80" baseType="lpstr">
      <vt:lpstr>Celestial</vt:lpstr>
      <vt:lpstr>THE CONCEPT OF WELFARE   IN ISLAM </vt:lpstr>
      <vt:lpstr>The meaning of Islam</vt:lpstr>
      <vt:lpstr>PowerPoint Presentation</vt:lpstr>
      <vt:lpstr>PowerPoint Presentation</vt:lpstr>
      <vt:lpstr>The sacred and the secular </vt:lpstr>
      <vt:lpstr>PowerPoint Presentation</vt:lpstr>
      <vt:lpstr>  The Islamic Approach to Social Welfare  </vt:lpstr>
      <vt:lpstr>PowerPoint Presentation</vt:lpstr>
      <vt:lpstr>PowerPoint Presentation</vt:lpstr>
      <vt:lpstr>ISLAMIC PHILOSOPHY OF WELFARE</vt:lpstr>
      <vt:lpstr>A-Ghazali and Islamic Welfare</vt:lpstr>
      <vt:lpstr>Al-Qayyem and welfare</vt:lpstr>
      <vt:lpstr>PowerPoint Presentation</vt:lpstr>
      <vt:lpstr>The first welfare state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structure and functions of the First welfare state </vt:lpstr>
      <vt:lpstr>PowerPoint Presentation</vt:lpstr>
      <vt:lpstr>PowerPoint Presentation</vt:lpstr>
      <vt:lpstr>PowerPoint Presentation</vt:lpstr>
      <vt:lpstr>PowerPoint Presentation</vt:lpstr>
      <vt:lpstr>PowerPoint Presentation</vt:lpstr>
      <vt:lpstr>2. Establishment of Shura  or parliament </vt:lpstr>
      <vt:lpstr>PowerPoint Presentation</vt:lpstr>
      <vt:lpstr>PowerPoint Presentation</vt:lpstr>
      <vt:lpstr>PowerPoint Presentation</vt:lpstr>
      <vt:lpstr>PowerPoint Presentation</vt:lpstr>
      <vt:lpstr>3. ACCOUNTABILITY OF HIGH -UPS </vt:lpstr>
      <vt:lpstr>PowerPoint Presentation</vt:lpstr>
      <vt:lpstr>4.SOCIAL SECURITY PROGRAMEMS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5. CONSTRUCTION OF INNS, GUEST HOUSES FOR WAY-FARERS AND TOURISTS;-</vt:lpstr>
      <vt:lpstr> 6.  PROTECTION TO THE UNPROTECTED/ ORPHANS </vt:lpstr>
      <vt:lpstr>PowerPoint Presentation</vt:lpstr>
      <vt:lpstr>PowerPoint Presentation</vt:lpstr>
      <vt:lpstr>7. ERADICATION OF THE INSTITUTION OF SLAVERY </vt:lpstr>
      <vt:lpstr>PowerPoint Presentation</vt:lpstr>
      <vt:lpstr>PowerPoint Presentation</vt:lpstr>
      <vt:lpstr>PowerPoint Presentation</vt:lpstr>
      <vt:lpstr>PowerPoint Presentation</vt:lpstr>
      <vt:lpstr>8. EDUCATIONAL SERVICES  </vt:lpstr>
      <vt:lpstr>PowerPoint Presentation</vt:lpstr>
      <vt:lpstr>PowerPoint Presentation</vt:lpstr>
      <vt:lpstr>PowerPoint Presentation</vt:lpstr>
      <vt:lpstr>PowerPoint Presentation</vt:lpstr>
      <vt:lpstr>PowerPoint Presentation</vt:lpstr>
      <vt:lpstr>9. AGRICULTURAL DEVELOPEMNT &amp; LAND REFORMS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10. PUBLIC WORKS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Dr.Asad</dc:creator>
  <cp:lastModifiedBy>i</cp:lastModifiedBy>
  <cp:revision>11</cp:revision>
  <dcterms:created xsi:type="dcterms:W3CDTF">2019-11-29T14:32:01Z</dcterms:created>
  <dcterms:modified xsi:type="dcterms:W3CDTF">2020-12-04T17:46:07Z</dcterms:modified>
</cp:coreProperties>
</file>